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339" r:id="rId3"/>
    <p:sldId id="258" r:id="rId4"/>
    <p:sldId id="322" r:id="rId5"/>
    <p:sldId id="319" r:id="rId6"/>
    <p:sldId id="320" r:id="rId7"/>
    <p:sldId id="318" r:id="rId8"/>
    <p:sldId id="300" r:id="rId9"/>
    <p:sldId id="301" r:id="rId10"/>
    <p:sldId id="275" r:id="rId11"/>
    <p:sldId id="264" r:id="rId12"/>
    <p:sldId id="266" r:id="rId13"/>
    <p:sldId id="269" r:id="rId14"/>
    <p:sldId id="333" r:id="rId15"/>
    <p:sldId id="329" r:id="rId16"/>
    <p:sldId id="325" r:id="rId17"/>
    <p:sldId id="330" r:id="rId18"/>
    <p:sldId id="262" r:id="rId19"/>
    <p:sldId id="263" r:id="rId20"/>
    <p:sldId id="274" r:id="rId21"/>
    <p:sldId id="326" r:id="rId22"/>
    <p:sldId id="276" r:id="rId23"/>
    <p:sldId id="278" r:id="rId24"/>
    <p:sldId id="314" r:id="rId25"/>
    <p:sldId id="284" r:id="rId26"/>
    <p:sldId id="277" r:id="rId27"/>
    <p:sldId id="315" r:id="rId28"/>
    <p:sldId id="281" r:id="rId29"/>
    <p:sldId id="327" r:id="rId30"/>
    <p:sldId id="336" r:id="rId31"/>
    <p:sldId id="287" r:id="rId32"/>
    <p:sldId id="290" r:id="rId33"/>
    <p:sldId id="332" r:id="rId34"/>
    <p:sldId id="337" r:id="rId35"/>
    <p:sldId id="338" r:id="rId36"/>
  </p:sldIdLst>
  <p:sldSz cx="12192000" cy="6858000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3" roundtripDataSignature="AMtx7mjDmKPlAwqwuLOQxzAl+hWklMHL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5F2E"/>
    <a:srgbClr val="5DB96E"/>
    <a:srgbClr val="4DA165"/>
    <a:srgbClr val="B8D8AF"/>
    <a:srgbClr val="F49100"/>
    <a:srgbClr val="72B648"/>
    <a:srgbClr val="CFEBC3"/>
    <a:srgbClr val="CCEAC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32" autoAdjust="0"/>
    <p:restoredTop sz="96239" autoAdjust="0"/>
  </p:normalViewPr>
  <p:slideViewPr>
    <p:cSldViewPr snapToGrid="0">
      <p:cViewPr varScale="1">
        <p:scale>
          <a:sx n="110" d="100"/>
          <a:sy n="110" d="100"/>
        </p:scale>
        <p:origin x="136" y="7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53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Welcome </a:t>
            </a: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2EC56022-F7E0-72D9-E027-DF79D110F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3:notes">
            <a:extLst>
              <a:ext uri="{FF2B5EF4-FFF2-40B4-BE49-F238E27FC236}">
                <a16:creationId xmlns:a16="http://schemas.microsoft.com/office/drawing/2014/main" id="{64D98A1F-86BB-AA7E-3638-4B5138DACA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13:notes">
            <a:extLst>
              <a:ext uri="{FF2B5EF4-FFF2-40B4-BE49-F238E27FC236}">
                <a16:creationId xmlns:a16="http://schemas.microsoft.com/office/drawing/2014/main" id="{D229CB5A-8F2E-98A0-569B-FF35D22B42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5519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8E3D08F9-63A7-98AF-A78A-79B4485CA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>
            <a:extLst>
              <a:ext uri="{FF2B5EF4-FFF2-40B4-BE49-F238E27FC236}">
                <a16:creationId xmlns:a16="http://schemas.microsoft.com/office/drawing/2014/main" id="{34D09A7C-27B9-F29E-6216-E17850D483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6:notes">
            <a:extLst>
              <a:ext uri="{FF2B5EF4-FFF2-40B4-BE49-F238E27FC236}">
                <a16:creationId xmlns:a16="http://schemas.microsoft.com/office/drawing/2014/main" id="{442D24D6-A825-A682-9C89-7894770CD8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1437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7534FCC2-6410-224A-3B24-749E8AD93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>
            <a:extLst>
              <a:ext uri="{FF2B5EF4-FFF2-40B4-BE49-F238E27FC236}">
                <a16:creationId xmlns:a16="http://schemas.microsoft.com/office/drawing/2014/main" id="{74C96F2D-D8D5-6F9D-18F5-79E0B3B0A8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6:notes">
            <a:extLst>
              <a:ext uri="{FF2B5EF4-FFF2-40B4-BE49-F238E27FC236}">
                <a16:creationId xmlns:a16="http://schemas.microsoft.com/office/drawing/2014/main" id="{7E3DA5BB-64F4-A073-0798-EFAF024645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4479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794C181B-582B-B255-20B7-CF224651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>
            <a:extLst>
              <a:ext uri="{FF2B5EF4-FFF2-40B4-BE49-F238E27FC236}">
                <a16:creationId xmlns:a16="http://schemas.microsoft.com/office/drawing/2014/main" id="{2F7B775E-4EF4-C38B-40FD-28279417C4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6:notes">
            <a:extLst>
              <a:ext uri="{FF2B5EF4-FFF2-40B4-BE49-F238E27FC236}">
                <a16:creationId xmlns:a16="http://schemas.microsoft.com/office/drawing/2014/main" id="{68319A95-409E-45BF-3089-36EEEE4943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6450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577EA8E3-EF8F-7D34-71C3-E9D352127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>
            <a:extLst>
              <a:ext uri="{FF2B5EF4-FFF2-40B4-BE49-F238E27FC236}">
                <a16:creationId xmlns:a16="http://schemas.microsoft.com/office/drawing/2014/main" id="{B04FD507-EA3D-9F42-0145-96704AD953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6:notes">
            <a:extLst>
              <a:ext uri="{FF2B5EF4-FFF2-40B4-BE49-F238E27FC236}">
                <a16:creationId xmlns:a16="http://schemas.microsoft.com/office/drawing/2014/main" id="{E77B9218-FA79-91DE-5EA0-1E553A4B1C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43145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A94759E7-2302-D256-DBA8-02CAF0387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>
            <a:extLst>
              <a:ext uri="{FF2B5EF4-FFF2-40B4-BE49-F238E27FC236}">
                <a16:creationId xmlns:a16="http://schemas.microsoft.com/office/drawing/2014/main" id="{5E1B60FB-299C-25F6-D708-D477416822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6:notes">
            <a:extLst>
              <a:ext uri="{FF2B5EF4-FFF2-40B4-BE49-F238E27FC236}">
                <a16:creationId xmlns:a16="http://schemas.microsoft.com/office/drawing/2014/main" id="{18A03993-A20A-5F8B-EE7F-E3D9551E5B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76423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0" name="Google Shape;17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>
          <a:extLst>
            <a:ext uri="{FF2B5EF4-FFF2-40B4-BE49-F238E27FC236}">
              <a16:creationId xmlns:a16="http://schemas.microsoft.com/office/drawing/2014/main" id="{F02C5E2E-1320-58E6-FA36-9A99AC147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4:notes">
            <a:extLst>
              <a:ext uri="{FF2B5EF4-FFF2-40B4-BE49-F238E27FC236}">
                <a16:creationId xmlns:a16="http://schemas.microsoft.com/office/drawing/2014/main" id="{01F1B322-2B0D-CC73-BBF4-00EABA0CF6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p14:notes">
            <a:extLst>
              <a:ext uri="{FF2B5EF4-FFF2-40B4-BE49-F238E27FC236}">
                <a16:creationId xmlns:a16="http://schemas.microsoft.com/office/drawing/2014/main" id="{77ABD29F-682D-6069-3E53-A714975C8E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052348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3C40B12A-3887-583F-8D79-410F22192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:notes">
            <a:extLst>
              <a:ext uri="{FF2B5EF4-FFF2-40B4-BE49-F238E27FC236}">
                <a16:creationId xmlns:a16="http://schemas.microsoft.com/office/drawing/2014/main" id="{74A00453-765D-BD7A-1DD1-D3B4EE5A2A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17:notes">
            <a:extLst>
              <a:ext uri="{FF2B5EF4-FFF2-40B4-BE49-F238E27FC236}">
                <a16:creationId xmlns:a16="http://schemas.microsoft.com/office/drawing/2014/main" id="{D5345483-27B5-A0CA-61B6-945F16940E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Mein Tipp: die erweiterte Suche verwenden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p17:notes">
            <a:extLst>
              <a:ext uri="{FF2B5EF4-FFF2-40B4-BE49-F238E27FC236}">
                <a16:creationId xmlns:a16="http://schemas.microsoft.com/office/drawing/2014/main" id="{8A506A9C-7897-A4F3-5C5B-620135A19B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7600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9877C9B8-CC2B-14E1-802E-FE9B3AC55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:notes">
            <a:extLst>
              <a:ext uri="{FF2B5EF4-FFF2-40B4-BE49-F238E27FC236}">
                <a16:creationId xmlns:a16="http://schemas.microsoft.com/office/drawing/2014/main" id="{F8165DA4-CFD9-6E74-9FDC-7272ECCFB8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17:notes">
            <a:extLst>
              <a:ext uri="{FF2B5EF4-FFF2-40B4-BE49-F238E27FC236}">
                <a16:creationId xmlns:a16="http://schemas.microsoft.com/office/drawing/2014/main" id="{E6523377-6AB7-F98B-B39B-060C104AB2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Mein Tipp: die erweiterte Suche verwenden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p17:notes">
            <a:extLst>
              <a:ext uri="{FF2B5EF4-FFF2-40B4-BE49-F238E27FC236}">
                <a16:creationId xmlns:a16="http://schemas.microsoft.com/office/drawing/2014/main" id="{5159FC59-B216-BD2F-B98E-6EFF6921447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9735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FEC6ABAD-AF9C-4A6E-6E3D-719F7B4A5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:notes">
            <a:extLst>
              <a:ext uri="{FF2B5EF4-FFF2-40B4-BE49-F238E27FC236}">
                <a16:creationId xmlns:a16="http://schemas.microsoft.com/office/drawing/2014/main" id="{CBD6CC3C-9333-54AD-0840-C4409EF10F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17:notes">
            <a:extLst>
              <a:ext uri="{FF2B5EF4-FFF2-40B4-BE49-F238E27FC236}">
                <a16:creationId xmlns:a16="http://schemas.microsoft.com/office/drawing/2014/main" id="{FB5EB91A-8460-0A1D-BD1F-8E369C0E17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Mein Tipp: die erweiterte Suche verwenden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p17:notes">
            <a:extLst>
              <a:ext uri="{FF2B5EF4-FFF2-40B4-BE49-F238E27FC236}">
                <a16:creationId xmlns:a16="http://schemas.microsoft.com/office/drawing/2014/main" id="{392EA0CC-8CD9-A573-0EE8-88951180FFF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19895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Video Online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z. B. Statistik, Jura,...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Eduroam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auf Internetseite des LRZ genaue Anleitung wie man dies freischalten kann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Zertifikat herunterladen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mit LRZ-Kennung anmelden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Campuskennung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oft verlangt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ist eure Uni-Mailadresse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1" name="Google Shape;23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>
          <a:extLst>
            <a:ext uri="{FF2B5EF4-FFF2-40B4-BE49-F238E27FC236}">
              <a16:creationId xmlns:a16="http://schemas.microsoft.com/office/drawing/2014/main" id="{4A559927-8DCF-9D24-0C5E-2AA89567B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1:notes">
            <a:extLst>
              <a:ext uri="{FF2B5EF4-FFF2-40B4-BE49-F238E27FC236}">
                <a16:creationId xmlns:a16="http://schemas.microsoft.com/office/drawing/2014/main" id="{7932C11A-1F97-7E99-565B-F4D82E6EC3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1" name="Google Shape;231;p21:notes">
            <a:extLst>
              <a:ext uri="{FF2B5EF4-FFF2-40B4-BE49-F238E27FC236}">
                <a16:creationId xmlns:a16="http://schemas.microsoft.com/office/drawing/2014/main" id="{9F7F708D-07A9-E470-3525-37397F8588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419023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6" name="Google Shape;24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>
          <a:extLst>
            <a:ext uri="{FF2B5EF4-FFF2-40B4-BE49-F238E27FC236}">
              <a16:creationId xmlns:a16="http://schemas.microsoft.com/office/drawing/2014/main" id="{73234F9A-6FB2-A98A-976D-0913139ED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6:notes">
            <a:extLst>
              <a:ext uri="{FF2B5EF4-FFF2-40B4-BE49-F238E27FC236}">
                <a16:creationId xmlns:a16="http://schemas.microsoft.com/office/drawing/2014/main" id="{6F0064D9-D207-81E0-522C-F39F954C2F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2" name="Google Shape;272;p26:notes">
            <a:extLst>
              <a:ext uri="{FF2B5EF4-FFF2-40B4-BE49-F238E27FC236}">
                <a16:creationId xmlns:a16="http://schemas.microsoft.com/office/drawing/2014/main" id="{483FC972-2026-CC65-409C-074B0112BD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93461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1" name="Google Shape;31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5" name="Google Shape;25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>
          <a:extLst>
            <a:ext uri="{FF2B5EF4-FFF2-40B4-BE49-F238E27FC236}">
              <a16:creationId xmlns:a16="http://schemas.microsoft.com/office/drawing/2014/main" id="{D1EEEA02-598C-F918-0FA1-4CA58EA10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9:notes">
            <a:extLst>
              <a:ext uri="{FF2B5EF4-FFF2-40B4-BE49-F238E27FC236}">
                <a16:creationId xmlns:a16="http://schemas.microsoft.com/office/drawing/2014/main" id="{8F603D23-B283-8880-8393-B44BE1EECA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5" name="Google Shape;295;p29:notes">
            <a:extLst>
              <a:ext uri="{FF2B5EF4-FFF2-40B4-BE49-F238E27FC236}">
                <a16:creationId xmlns:a16="http://schemas.microsoft.com/office/drawing/2014/main" id="{FCA0A8EE-CB9A-8F24-EF47-7C6577ECEB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719899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Achtung: Website nur auf Deutsch                                                                          </a:t>
            </a:r>
            <a:endParaRPr/>
          </a:p>
        </p:txBody>
      </p:sp>
      <p:sp>
        <p:nvSpPr>
          <p:cNvPr id="289" name="Google Shape;289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>
          <a:extLst>
            <a:ext uri="{FF2B5EF4-FFF2-40B4-BE49-F238E27FC236}">
              <a16:creationId xmlns:a16="http://schemas.microsoft.com/office/drawing/2014/main" id="{7CFE26B8-D321-BA07-7BE0-B13B2D6A1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875a508a9a_0_8:notes">
            <a:extLst>
              <a:ext uri="{FF2B5EF4-FFF2-40B4-BE49-F238E27FC236}">
                <a16:creationId xmlns:a16="http://schemas.microsoft.com/office/drawing/2014/main" id="{51F6A3E2-615D-04FA-EDF4-834E0745A9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g3875a508a9a_0_8:notes">
            <a:extLst>
              <a:ext uri="{FF2B5EF4-FFF2-40B4-BE49-F238E27FC236}">
                <a16:creationId xmlns:a16="http://schemas.microsoft.com/office/drawing/2014/main" id="{A8B2AC3E-0E46-487F-7A4F-D930C933C0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(Links von denen evtl. in Präsentation die Rede war)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7" name="Google Shape;327;g3875a508a9a_0_8:notes">
            <a:extLst>
              <a:ext uri="{FF2B5EF4-FFF2-40B4-BE49-F238E27FC236}">
                <a16:creationId xmlns:a16="http://schemas.microsoft.com/office/drawing/2014/main" id="{704BA5FF-4D9C-60D1-DA21-599ED867F46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04259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8" name="Google Shape;34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4" name="Google Shape;33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6" name="Google Shape;35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>
          <a:extLst>
            <a:ext uri="{FF2B5EF4-FFF2-40B4-BE49-F238E27FC236}">
              <a16:creationId xmlns:a16="http://schemas.microsoft.com/office/drawing/2014/main" id="{6C405ABB-0D69-3B53-3785-44C605981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8474291a1c_0_0:notes">
            <a:extLst>
              <a:ext uri="{FF2B5EF4-FFF2-40B4-BE49-F238E27FC236}">
                <a16:creationId xmlns:a16="http://schemas.microsoft.com/office/drawing/2014/main" id="{66C80DCF-7B32-2ADA-2C6F-AE417C1141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8474291a1c_0_0:notes">
            <a:extLst>
              <a:ext uri="{FF2B5EF4-FFF2-40B4-BE49-F238E27FC236}">
                <a16:creationId xmlns:a16="http://schemas.microsoft.com/office/drawing/2014/main" id="{361B6089-9CA1-7DA2-2D77-98E7ADF173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g38474291a1c_0_0:notes">
            <a:extLst>
              <a:ext uri="{FF2B5EF4-FFF2-40B4-BE49-F238E27FC236}">
                <a16:creationId xmlns:a16="http://schemas.microsoft.com/office/drawing/2014/main" id="{8BF993DC-16D4-DAA9-1D75-B6611E113BD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72259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>
          <a:extLst>
            <a:ext uri="{FF2B5EF4-FFF2-40B4-BE49-F238E27FC236}">
              <a16:creationId xmlns:a16="http://schemas.microsoft.com/office/drawing/2014/main" id="{CFC22F36-EC6D-1D5F-2B89-1D31B33F7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8474291a1c_0_0:notes">
            <a:extLst>
              <a:ext uri="{FF2B5EF4-FFF2-40B4-BE49-F238E27FC236}">
                <a16:creationId xmlns:a16="http://schemas.microsoft.com/office/drawing/2014/main" id="{CFDE53B0-CE55-6B7A-F0DB-0A1C1AC57B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8474291a1c_0_0:notes">
            <a:extLst>
              <a:ext uri="{FF2B5EF4-FFF2-40B4-BE49-F238E27FC236}">
                <a16:creationId xmlns:a16="http://schemas.microsoft.com/office/drawing/2014/main" id="{EFAC071E-E73F-E63A-E8A8-BF458E1C12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g38474291a1c_0_0:notes">
            <a:extLst>
              <a:ext uri="{FF2B5EF4-FFF2-40B4-BE49-F238E27FC236}">
                <a16:creationId xmlns:a16="http://schemas.microsoft.com/office/drawing/2014/main" id="{543C48FA-841A-C3B5-C692-301D684CBB4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36363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>
          <a:extLst>
            <a:ext uri="{FF2B5EF4-FFF2-40B4-BE49-F238E27FC236}">
              <a16:creationId xmlns:a16="http://schemas.microsoft.com/office/drawing/2014/main" id="{16844052-BF5D-1278-A4E9-6B7DD4748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8474291a1c_0_0:notes">
            <a:extLst>
              <a:ext uri="{FF2B5EF4-FFF2-40B4-BE49-F238E27FC236}">
                <a16:creationId xmlns:a16="http://schemas.microsoft.com/office/drawing/2014/main" id="{B1C14F99-22CC-5719-3789-874FC63C23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8474291a1c_0_0:notes">
            <a:extLst>
              <a:ext uri="{FF2B5EF4-FFF2-40B4-BE49-F238E27FC236}">
                <a16:creationId xmlns:a16="http://schemas.microsoft.com/office/drawing/2014/main" id="{1C9A3C1A-EB60-A9FA-B30B-23E49AD5C7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g38474291a1c_0_0:notes">
            <a:extLst>
              <a:ext uri="{FF2B5EF4-FFF2-40B4-BE49-F238E27FC236}">
                <a16:creationId xmlns:a16="http://schemas.microsoft.com/office/drawing/2014/main" id="{F533E6A9-6726-FE44-AD83-C43ADA62617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2829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4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5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7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3" name="Google Shape;43;p47"/>
          <p:cNvSpPr txBox="1">
            <a:spLocks noGrp="1"/>
          </p:cNvSpPr>
          <p:nvPr>
            <p:ph type="body" idx="2"/>
          </p:nvPr>
        </p:nvSpPr>
        <p:spPr>
          <a:xfrm>
            <a:off x="839789" y="2505074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5" name="Google Shape;45;p47"/>
          <p:cNvSpPr txBox="1">
            <a:spLocks noGrp="1"/>
          </p:cNvSpPr>
          <p:nvPr>
            <p:ph type="body" idx="4"/>
          </p:nvPr>
        </p:nvSpPr>
        <p:spPr>
          <a:xfrm>
            <a:off x="6172201" y="2505074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0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5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5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1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5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5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5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3"/>
          <p:cNvSpPr txBox="1">
            <a:spLocks noGrp="1"/>
          </p:cNvSpPr>
          <p:nvPr>
            <p:ph type="title"/>
          </p:nvPr>
        </p:nvSpPr>
        <p:spPr>
          <a:xfrm rot="5400000">
            <a:off x="7133432" y="1956595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3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5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ophase-online.de/stundenplanbastel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ideoonline.edu.lmu.de/de" TargetMode="External"/><Relationship Id="rId5" Type="http://schemas.openxmlformats.org/officeDocument/2006/relationships/hyperlink" Target="https://moodle.lmu.de/" TargetMode="External"/><Relationship Id="rId4" Type="http://schemas.openxmlformats.org/officeDocument/2006/relationships/hyperlink" Target="https://lsf.verwaltung.uni-muenchen.de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hyperlink" Target="https://www.lmu.de/de/workspace-fuer-studierende/1x1-%20des-studiums/rueckmeldung/index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b.uni-muenchen.de/" TargetMode="Externa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opac.ub.lmu.de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www.ub.uni-muenchen.de/arbeiten/drucken/drucken/index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mailto:Vorname.Nachname@campus.lmu.de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hyperlink" Target="https://www.zhs-muenchen.de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jpg"/><Relationship Id="rId7" Type="http://schemas.microsoft.com/office/2007/relationships/hdphoto" Target="../media/hdphoto3.wd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8.png"/><Relationship Id="rId4" Type="http://schemas.openxmlformats.org/officeDocument/2006/relationships/hyperlink" Target="https://linktr.ee/referat_fuer_lehramt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hyperlink" Target="https://ophase-online.de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lehramt@stuve.uni-muenchen.de" TargetMode="External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4D8E4948-14BD-5DFF-6C1E-3CBF30F6ED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0758"/>
          <a:stretch>
            <a:fillRect/>
          </a:stretch>
        </p:blipFill>
        <p:spPr>
          <a:xfrm>
            <a:off x="5293641" y="3425035"/>
            <a:ext cx="6898360" cy="343296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37B9F43-D76C-DDF0-4D68-C2401EC70A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145"/>
          <a:stretch>
            <a:fillRect/>
          </a:stretch>
        </p:blipFill>
        <p:spPr>
          <a:xfrm>
            <a:off x="5714999" y="-7931"/>
            <a:ext cx="6477002" cy="384094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61CFE9B-3604-E5D0-4751-F5025ADCFC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6597"/>
          <a:stretch>
            <a:fillRect/>
          </a:stretch>
        </p:blipFill>
        <p:spPr>
          <a:xfrm flipH="1">
            <a:off x="5056257" y="-1322"/>
            <a:ext cx="661229" cy="343032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767847C9-5A1F-24CD-E4DC-A05C0FA514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28" b="3287"/>
          <a:stretch>
            <a:fillRect/>
          </a:stretch>
        </p:blipFill>
        <p:spPr>
          <a:xfrm>
            <a:off x="6770443" y="3829049"/>
            <a:ext cx="4324692" cy="3028951"/>
          </a:xfrm>
          <a:prstGeom prst="rect">
            <a:avLst/>
          </a:prstGeom>
        </p:spPr>
      </p:pic>
      <p:sp>
        <p:nvSpPr>
          <p:cNvPr id="93" name="Google Shape;93;p1"/>
          <p:cNvSpPr>
            <a:spLocks noChangeAspect="1"/>
          </p:cNvSpPr>
          <p:nvPr/>
        </p:nvSpPr>
        <p:spPr>
          <a:xfrm>
            <a:off x="785451" y="-3966"/>
            <a:ext cx="5691553" cy="6861965"/>
          </a:xfrm>
          <a:custGeom>
            <a:avLst/>
            <a:gdLst/>
            <a:ahLst/>
            <a:cxnLst/>
            <a:rect l="l" t="t" r="r" b="b"/>
            <a:pathLst>
              <a:path w="6087332" h="6858000" extrusionOk="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ctrTitle"/>
          </p:nvPr>
        </p:nvSpPr>
        <p:spPr>
          <a:xfrm>
            <a:off x="561000" y="962394"/>
            <a:ext cx="5287107" cy="366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l">
              <a:buSzPts val="6600"/>
            </a:pPr>
            <a:r>
              <a:rPr lang="en-US" sz="8800" b="1"/>
              <a:t>Infos</a:t>
            </a:r>
            <a:br>
              <a:rPr lang="en-US" sz="8800" b="1"/>
            </a:br>
            <a:r>
              <a:rPr lang="en-US" sz="8800" b="1"/>
              <a:t>von Studis </a:t>
            </a:r>
            <a:br>
              <a:rPr lang="en-US" sz="8800" b="1"/>
            </a:br>
            <a:r>
              <a:rPr lang="en-US" sz="8800" b="1"/>
              <a:t>für Studis</a:t>
            </a:r>
            <a:endParaRPr sz="8800" b="1"/>
          </a:p>
        </p:txBody>
      </p:sp>
      <p:sp>
        <p:nvSpPr>
          <p:cNvPr id="96" name="Google Shape;96;p1"/>
          <p:cNvSpPr/>
          <p:nvPr/>
        </p:nvSpPr>
        <p:spPr>
          <a:xfrm>
            <a:off x="1102735" y="4799678"/>
            <a:ext cx="3764306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522742" y="5156983"/>
            <a:ext cx="30237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800"/>
            </a:pPr>
            <a:r>
              <a:rPr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Präsentiert vom RfL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SzPts val="1800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C917C78-F92C-8857-0CA7-744845F18D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53609" y1="20355" x2="62604" y2="23077"/>
                        <a14:backgroundMark x1="62604" y1="23077" x2="64024" y2="13964"/>
                        <a14:backgroundMark x1="64024" y1="13964" x2="54911" y2="19290"/>
                        <a14:backgroundMark x1="27929" y1="20118" x2="28047" y2="19645"/>
                        <a14:backgroundMark x1="29586" y1="20118" x2="26627" y2="20710"/>
                        <a14:backgroundMark x1="18935" y1="42367" x2="17515" y2="44142"/>
                        <a14:backgroundMark x1="19290" y1="43314" x2="18107" y2="44615"/>
                        <a14:backgroundMark x1="18817" y1="42604" x2="19290" y2="41893"/>
                        <a14:backgroundMark x1="27456" y1="54438" x2="32189" y2="576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228177">
            <a:off x="11221998" y="1171444"/>
            <a:ext cx="1084789" cy="10847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8A94956-7AB2-3AE2-CAA3-449F82D17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60"/>
            <a:ext cx="12192000" cy="665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4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3" descr="Ein Bild, das Grün, Grafiken, Zeichnung, Logo enthält.&#10;&#10;Automatisch generierte Beschreibung"/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1524022" y="1145"/>
            <a:ext cx="9143979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3"/>
          <p:cNvSpPr txBox="1">
            <a:spLocks noGrp="1"/>
          </p:cNvSpPr>
          <p:nvPr>
            <p:ph type="title"/>
          </p:nvPr>
        </p:nvSpPr>
        <p:spPr>
          <a:xfrm>
            <a:off x="2154892" y="897421"/>
            <a:ext cx="7879800" cy="1135131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45700" rIns="91425" bIns="45700" anchor="b" anchorCtr="0">
            <a:noAutofit/>
          </a:bodyPr>
          <a:lstStyle/>
          <a:p>
            <a:pPr>
              <a:buClr>
                <a:schemeClr val="lt1"/>
              </a:buClr>
              <a:buSzPts val="4400"/>
            </a:pPr>
            <a:r>
              <a:rPr lang="en-US" sz="4800">
                <a:solidFill>
                  <a:schemeClr val="lt1"/>
                </a:solidFill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Inhalte</a:t>
            </a:r>
            <a:endParaRPr sz="4800">
              <a:solidFill>
                <a:schemeClr val="lt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2154871" y="1942308"/>
            <a:ext cx="7879842" cy="18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"/>
          <p:cNvSpPr txBox="1">
            <a:spLocks noGrp="1"/>
          </p:cNvSpPr>
          <p:nvPr>
            <p:ph type="body" idx="1"/>
          </p:nvPr>
        </p:nvSpPr>
        <p:spPr>
          <a:xfrm>
            <a:off x="2004754" y="2185532"/>
            <a:ext cx="8029917" cy="429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158115">
              <a:lnSpc>
                <a:spcPct val="110000"/>
              </a:lnSpc>
              <a:spcBef>
                <a:spcPts val="0"/>
              </a:spcBef>
              <a:buClr>
                <a:schemeClr val="lt1"/>
              </a:buClr>
              <a:buSzPct val="100000"/>
              <a:buFont typeface="Noto Sans Symbols"/>
              <a:buChar char="☞"/>
            </a:pPr>
            <a:r>
              <a:rPr lang="en-US" sz="3200">
                <a:solidFill>
                  <a:schemeClr val="lt1"/>
                </a:solidFill>
                <a:latin typeface="Arial"/>
                <a:cs typeface="Arial"/>
                <a:sym typeface="Arial"/>
              </a:rPr>
              <a:t> Studieren an der L</a:t>
            </a: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MU</a:t>
            </a:r>
            <a:endParaRPr sz="3200">
              <a:solidFill>
                <a:schemeClr val="lt1"/>
              </a:solidFill>
            </a:endParaRPr>
          </a:p>
          <a:p>
            <a:pPr marL="171450" indent="-150495">
              <a:lnSpc>
                <a:spcPct val="110000"/>
              </a:lnSpc>
              <a:buClr>
                <a:schemeClr val="lt1"/>
              </a:buClr>
              <a:buSzPct val="100000"/>
              <a:buFont typeface="Noto Sans Symbols"/>
              <a:buChar char="☞"/>
            </a:pP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LMU-Alltag</a:t>
            </a:r>
          </a:p>
          <a:p>
            <a:pPr marL="171450" indent="-150495">
              <a:lnSpc>
                <a:spcPct val="110000"/>
              </a:lnSpc>
              <a:buClr>
                <a:schemeClr val="lt1"/>
              </a:buClr>
              <a:buSzPct val="100000"/>
              <a:buFont typeface="Noto Sans Symbols"/>
              <a:buChar char="☞"/>
            </a:pPr>
            <a:r>
              <a:rPr lang="de-DE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Zusatzangebote</a:t>
            </a:r>
            <a:endParaRPr sz="3200"/>
          </a:p>
          <a:p>
            <a:pPr marL="171450" indent="-150495">
              <a:lnSpc>
                <a:spcPct val="110000"/>
              </a:lnSpc>
              <a:buClr>
                <a:schemeClr val="lt1"/>
              </a:buClr>
              <a:buSzPct val="100000"/>
              <a:buFont typeface="Noto Sans Symbols"/>
              <a:buChar char="☞"/>
            </a:pP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Social Media und Links</a:t>
            </a:r>
            <a:endParaRPr sz="3200">
              <a:solidFill>
                <a:schemeClr val="lt1"/>
              </a:solidFill>
            </a:endParaRPr>
          </a:p>
          <a:p>
            <a:pPr marL="171450" indent="-150495">
              <a:lnSpc>
                <a:spcPct val="110000"/>
              </a:lnSpc>
              <a:buClr>
                <a:schemeClr val="lt1"/>
              </a:buClr>
              <a:buSzPct val="100000"/>
              <a:buFont typeface="Noto Sans Symbols"/>
              <a:buChar char="☞"/>
            </a:pPr>
            <a:r>
              <a:rPr lang="de-DE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Wie gehts nach der O-Phase weiter?</a:t>
            </a:r>
          </a:p>
          <a:p>
            <a:pPr marL="171450" indent="-150495">
              <a:lnSpc>
                <a:spcPct val="110000"/>
              </a:lnSpc>
              <a:buClr>
                <a:schemeClr val="lt1"/>
              </a:buClr>
              <a:buSzPct val="100000"/>
              <a:buFont typeface="Noto Sans Symbols"/>
              <a:buChar char="☞"/>
            </a:pP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Fragenrunde aus Q&amp;A </a:t>
            </a:r>
            <a:endParaRPr sz="3200">
              <a:solidFill>
                <a:schemeClr val="lt1"/>
              </a:solidFill>
            </a:endParaRPr>
          </a:p>
        </p:txBody>
      </p:sp>
      <p:pic>
        <p:nvPicPr>
          <p:cNvPr id="2" name="Google Shape;109;p3" descr="Ein Bild, das Grün, Grafiken, Zeichnung, Logo enthält.">
            <a:extLst>
              <a:ext uri="{FF2B5EF4-FFF2-40B4-BE49-F238E27FC236}">
                <a16:creationId xmlns:a16="http://schemas.microsoft.com/office/drawing/2014/main" id="{718624AC-D5DE-A910-F771-7A3DC9E12A8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 amt="40000"/>
          </a:blip>
          <a:srcRect l="83307"/>
          <a:stretch>
            <a:fillRect/>
          </a:stretch>
        </p:blipFill>
        <p:spPr>
          <a:xfrm>
            <a:off x="10665608" y="10"/>
            <a:ext cx="1526392" cy="68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09;p3" descr="Ein Bild, das Grün, Grafiken, Zeichnung, Logo enthält.">
            <a:extLst>
              <a:ext uri="{FF2B5EF4-FFF2-40B4-BE49-F238E27FC236}">
                <a16:creationId xmlns:a16="http://schemas.microsoft.com/office/drawing/2014/main" id="{133CC234-B0EE-CF3B-2B2F-C74896FC04A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 amt="40000"/>
          </a:blip>
          <a:srcRect l="83307"/>
          <a:stretch>
            <a:fillRect/>
          </a:stretch>
        </p:blipFill>
        <p:spPr>
          <a:xfrm>
            <a:off x="0" y="10"/>
            <a:ext cx="1523999" cy="68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>
          <a:extLst>
            <a:ext uri="{FF2B5EF4-FFF2-40B4-BE49-F238E27FC236}">
              <a16:creationId xmlns:a16="http://schemas.microsoft.com/office/drawing/2014/main" id="{71CC032F-667B-C975-1061-2DACAB85A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1035796-2AD1-22F7-7D0D-131420F70C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0" b="64387"/>
          <a:stretch>
            <a:fillRect/>
          </a:stretch>
        </p:blipFill>
        <p:spPr>
          <a:xfrm>
            <a:off x="0" y="205"/>
            <a:ext cx="12192000" cy="6857795"/>
          </a:xfrm>
          <a:prstGeom prst="rect">
            <a:avLst/>
          </a:prstGeom>
        </p:spPr>
      </p:pic>
      <p:sp>
        <p:nvSpPr>
          <p:cNvPr id="187" name="Google Shape;187;p13">
            <a:extLst>
              <a:ext uri="{FF2B5EF4-FFF2-40B4-BE49-F238E27FC236}">
                <a16:creationId xmlns:a16="http://schemas.microsoft.com/office/drawing/2014/main" id="{F74EC7DC-E0B3-D87E-6362-E83BC47234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50" y="500063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000"/>
            </a:pPr>
            <a:r>
              <a:rPr lang="en-US" sz="48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Welche Veranstaltungen muss ich belegen?</a:t>
            </a:r>
            <a:endParaRPr sz="4800">
              <a:latin typeface="Amasis MT Pro Black" panose="02040A04050005020304" pitchFamily="18" charset="0"/>
            </a:endParaRPr>
          </a:p>
        </p:txBody>
      </p:sp>
      <p:sp>
        <p:nvSpPr>
          <p:cNvPr id="188" name="Google Shape;188;p13">
            <a:extLst>
              <a:ext uri="{FF2B5EF4-FFF2-40B4-BE49-F238E27FC236}">
                <a16:creationId xmlns:a16="http://schemas.microsoft.com/office/drawing/2014/main" id="{FF239C24-D207-860C-27E8-A7B8F79ABA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61700" y="1657225"/>
            <a:ext cx="8515500" cy="46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SzPct val="100000"/>
              <a:buNone/>
            </a:pPr>
            <a:endParaRPr sz="3200"/>
          </a:p>
          <a:p>
            <a:pPr indent="-416560">
              <a:buSzPct val="75000"/>
              <a:buFont typeface="Noto Sans Symbols"/>
              <a:buChar char="❏"/>
            </a:pPr>
            <a:r>
              <a:rPr lang="en-US" sz="3200"/>
              <a:t>steht in den Modulplänen der jeweiligen Fächer </a:t>
            </a:r>
            <a:endParaRPr/>
          </a:p>
          <a:p>
            <a:pPr indent="0">
              <a:buNone/>
            </a:pPr>
            <a:r>
              <a:rPr lang="en-US" sz="2200"/>
              <a:t>Modulplan = Empfehlung, in welchem Semester du welche Veranstaltung im jeweiligen Fach belegst</a:t>
            </a:r>
            <a:endParaRPr sz="2200"/>
          </a:p>
          <a:p>
            <a:pPr indent="0">
              <a:buNone/>
            </a:pPr>
            <a:endParaRPr sz="2200"/>
          </a:p>
          <a:p>
            <a:pPr marL="171450" indent="-156210">
              <a:buSzPct val="75000"/>
              <a:buFont typeface="Noto Sans Symbols"/>
              <a:buChar char="❏"/>
            </a:pPr>
            <a:r>
              <a:rPr lang="en-US" sz="3200"/>
              <a:t>  Videos auf unserer Website:</a:t>
            </a:r>
            <a:endParaRPr lang="de-DE" sz="3200"/>
          </a:p>
          <a:p>
            <a:pPr indent="0">
              <a:buNone/>
            </a:pPr>
            <a:r>
              <a:rPr lang="de-DE" sz="2700" u="sng">
                <a:solidFill>
                  <a:schemeClr val="hlink"/>
                </a:solidFill>
                <a:hlinkClick r:id="rId4"/>
              </a:rPr>
              <a:t>https://ophase-online.de/stundenplanbasteln</a:t>
            </a:r>
            <a:endParaRPr lang="de-DE" sz="2700"/>
          </a:p>
          <a:p>
            <a:pPr indent="0">
              <a:buNone/>
            </a:pPr>
            <a:endParaRPr sz="2700"/>
          </a:p>
          <a:p>
            <a:pPr marL="171450" indent="-156210">
              <a:buSzPct val="75000"/>
              <a:buChar char="❏"/>
            </a:pPr>
            <a:r>
              <a:rPr lang="en-US" sz="3200"/>
              <a:t>  Stundenplanbasteln mit uns am Donnerstag</a:t>
            </a:r>
            <a:endParaRPr sz="3200"/>
          </a:p>
          <a:p>
            <a:pPr marL="171450" indent="-156210">
              <a:buSzPct val="75000"/>
              <a:buChar char="❏"/>
            </a:pPr>
            <a:r>
              <a:rPr lang="en-US" sz="3200"/>
              <a:t>  Modulplan auf </a:t>
            </a:r>
            <a:r>
              <a:rPr lang="de-DE" sz="3200"/>
              <a:t>der Website des jew. Studiengangs</a:t>
            </a:r>
          </a:p>
          <a:p>
            <a:pPr marL="472440" lvl="1" indent="0">
              <a:buSzPct val="100000"/>
              <a:buNone/>
            </a:pPr>
            <a:r>
              <a:rPr lang="de-DE" sz="2900">
                <a:solidFill>
                  <a:schemeClr val="bg1">
                    <a:lumMod val="50000"/>
                  </a:schemeClr>
                </a:solidFill>
              </a:rPr>
              <a:t>(einfach googlen: LMU Lehramt </a:t>
            </a:r>
            <a:r>
              <a:rPr lang="de-DE" sz="2900" i="1">
                <a:solidFill>
                  <a:schemeClr val="bg1">
                    <a:lumMod val="50000"/>
                  </a:schemeClr>
                </a:solidFill>
              </a:rPr>
              <a:t>Schulart Fach</a:t>
            </a:r>
            <a:r>
              <a:rPr lang="de-DE" sz="2900">
                <a:solidFill>
                  <a:schemeClr val="bg1">
                    <a:lumMod val="50000"/>
                  </a:schemeClr>
                </a:solidFill>
              </a:rPr>
              <a:t>)</a:t>
            </a:r>
            <a:endParaRPr sz="29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D5A1E2D-34DF-0420-9B72-D0009BDD83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7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68A23DF1-D1C4-3F7E-74CD-EA17A689B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E3BB750B-50A7-9270-992E-D7801D5905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0" b="64387"/>
          <a:stretch>
            <a:fillRect/>
          </a:stretch>
        </p:blipFill>
        <p:spPr>
          <a:xfrm rot="10800000">
            <a:off x="0" y="205"/>
            <a:ext cx="12192000" cy="6857795"/>
          </a:xfrm>
          <a:prstGeom prst="rect">
            <a:avLst/>
          </a:prstGeom>
        </p:spPr>
      </p:pic>
      <p:sp>
        <p:nvSpPr>
          <p:cNvPr id="133" name="Google Shape;133;p6">
            <a:extLst>
              <a:ext uri="{FF2B5EF4-FFF2-40B4-BE49-F238E27FC236}">
                <a16:creationId xmlns:a16="http://schemas.microsoft.com/office/drawing/2014/main" id="{A83F2BF7-3291-29D6-34E3-86574F2922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50" y="123093"/>
            <a:ext cx="7886700" cy="159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Module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endParaRPr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4" name="Google Shape;134;p6">
            <a:extLst>
              <a:ext uri="{FF2B5EF4-FFF2-40B4-BE49-F238E27FC236}">
                <a16:creationId xmlns:a16="http://schemas.microsoft.com/office/drawing/2014/main" id="{FF2BA27A-2B88-D6C2-327A-4F4DF81F86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152649" y="1719998"/>
            <a:ext cx="8311200" cy="966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382428">
              <a:spcBef>
                <a:spcPts val="0"/>
              </a:spcBef>
              <a:buSzPct val="100000"/>
              <a:buFont typeface="Calibri"/>
              <a:buChar char="•"/>
            </a:pPr>
            <a:r>
              <a:rPr lang="de-DE" sz="2800"/>
              <a:t>Kombinationen aus Vorlesungen, Seminaren, Übungen, Tutorien, Begleitkursen oder Praktika</a:t>
            </a:r>
            <a:endParaRPr lang="en-US" sz="14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66E6D1D-2923-7EBF-60BB-09132EB8C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8941A6B-090F-DDE4-C586-DCCC026150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71" t="11195" r="4361" b="5660"/>
          <a:stretch>
            <a:fillRect/>
          </a:stretch>
        </p:blipFill>
        <p:spPr>
          <a:xfrm>
            <a:off x="3283160" y="2686194"/>
            <a:ext cx="5625679" cy="333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8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F62D36E1-7CD2-E492-B64E-0C037D033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4FA8DEB7-8663-FC00-C3F7-5791ED6F31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0" b="64387"/>
          <a:stretch>
            <a:fillRect/>
          </a:stretch>
        </p:blipFill>
        <p:spPr>
          <a:xfrm rot="10800000">
            <a:off x="0" y="205"/>
            <a:ext cx="12192000" cy="6857795"/>
          </a:xfrm>
          <a:prstGeom prst="rect">
            <a:avLst/>
          </a:prstGeom>
        </p:spPr>
      </p:pic>
      <p:sp>
        <p:nvSpPr>
          <p:cNvPr id="133" name="Google Shape;133;p6">
            <a:extLst>
              <a:ext uri="{FF2B5EF4-FFF2-40B4-BE49-F238E27FC236}">
                <a16:creationId xmlns:a16="http://schemas.microsoft.com/office/drawing/2014/main" id="{3023C847-E4D2-0CBE-F42C-B84A464197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50" y="123093"/>
            <a:ext cx="7886700" cy="159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Module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endParaRPr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4" name="Google Shape;134;p6">
            <a:extLst>
              <a:ext uri="{FF2B5EF4-FFF2-40B4-BE49-F238E27FC236}">
                <a16:creationId xmlns:a16="http://schemas.microsoft.com/office/drawing/2014/main" id="{74E873CC-F49E-598C-A8E3-AB377CBDED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152649" y="1719998"/>
            <a:ext cx="8311200" cy="966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382428">
              <a:spcBef>
                <a:spcPts val="0"/>
              </a:spcBef>
              <a:buSzPct val="100000"/>
              <a:buFont typeface="Calibri"/>
              <a:buChar char="•"/>
            </a:pPr>
            <a:r>
              <a:rPr lang="de-DE" sz="2800"/>
              <a:t>Kombinationen aus Vorlesungen, Seminaren, Übungen, Tutorien, Begleitkursen oder Praktika</a:t>
            </a:r>
            <a:endParaRPr lang="en-US" sz="14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754BAED-4339-D7AF-A85C-00FEA1D1E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9E3E1C9-E033-00E6-522E-BFD727B70EEE}"/>
              </a:ext>
            </a:extLst>
          </p:cNvPr>
          <p:cNvSpPr txBox="1"/>
          <p:nvPr/>
        </p:nvSpPr>
        <p:spPr>
          <a:xfrm>
            <a:off x="2152649" y="5937476"/>
            <a:ext cx="7886699" cy="6617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74772" indent="0">
              <a:spcBef>
                <a:spcPts val="0"/>
              </a:spcBef>
              <a:buSzPct val="100000"/>
              <a:buNone/>
            </a:pPr>
            <a:endParaRPr lang="en-US" sz="900"/>
          </a:p>
          <a:p>
            <a:pPr marL="531972" indent="-4572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Anwesenheitspflicht grundsätzlich nicht erlaubt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A347B6-1258-6B07-3C51-DC76C0DD2A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71" t="11195" r="4361" b="5660"/>
          <a:stretch>
            <a:fillRect/>
          </a:stretch>
        </p:blipFill>
        <p:spPr>
          <a:xfrm>
            <a:off x="1465551" y="1367909"/>
            <a:ext cx="9260897" cy="549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001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272D05AF-BDBD-8043-2F22-84CD20BAF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5886DBBD-5A29-7FC5-733B-BAAE35F671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0" b="64387"/>
          <a:stretch>
            <a:fillRect/>
          </a:stretch>
        </p:blipFill>
        <p:spPr>
          <a:xfrm rot="10800000">
            <a:off x="0" y="205"/>
            <a:ext cx="12192000" cy="6857795"/>
          </a:xfrm>
          <a:prstGeom prst="rect">
            <a:avLst/>
          </a:prstGeom>
        </p:spPr>
      </p:pic>
      <p:sp>
        <p:nvSpPr>
          <p:cNvPr id="133" name="Google Shape;133;p6">
            <a:extLst>
              <a:ext uri="{FF2B5EF4-FFF2-40B4-BE49-F238E27FC236}">
                <a16:creationId xmlns:a16="http://schemas.microsoft.com/office/drawing/2014/main" id="{A0DE22F7-C679-C5BF-9AD2-27C3CE38EF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50" y="123093"/>
            <a:ext cx="7886700" cy="159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Module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endParaRPr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4" name="Google Shape;134;p6">
            <a:extLst>
              <a:ext uri="{FF2B5EF4-FFF2-40B4-BE49-F238E27FC236}">
                <a16:creationId xmlns:a16="http://schemas.microsoft.com/office/drawing/2014/main" id="{B20C4AAD-8E0C-4BB7-66B8-B85947A8C3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152649" y="1719998"/>
            <a:ext cx="8311200" cy="966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382428">
              <a:spcBef>
                <a:spcPts val="0"/>
              </a:spcBef>
              <a:buSzPct val="100000"/>
              <a:buFont typeface="Calibri"/>
              <a:buChar char="•"/>
            </a:pPr>
            <a:r>
              <a:rPr lang="de-DE" sz="2800"/>
              <a:t>Kombinationen aus Vorlesungen, Seminaren, Übungen, Tutorien, Begleitkursen oder Praktika</a:t>
            </a:r>
            <a:endParaRPr lang="en-US" sz="14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6213F80-7C21-C1D1-A39A-60E1C9DC0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3B3EC88-1CB7-82C1-4A26-2F53F37653AB}"/>
              </a:ext>
            </a:extLst>
          </p:cNvPr>
          <p:cNvSpPr txBox="1"/>
          <p:nvPr/>
        </p:nvSpPr>
        <p:spPr>
          <a:xfrm>
            <a:off x="2152649" y="5937476"/>
            <a:ext cx="7886699" cy="6617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74772" indent="0">
              <a:spcBef>
                <a:spcPts val="0"/>
              </a:spcBef>
              <a:buSzPct val="100000"/>
              <a:buNone/>
            </a:pPr>
            <a:endParaRPr lang="en-US" sz="900"/>
          </a:p>
          <a:p>
            <a:pPr marL="531972" indent="-4572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Anwesenheitspflicht grundsätzlich nicht erlaubt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42FA293-5844-85CC-D009-B24D30A47F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71" t="11195" r="4361" b="5660"/>
          <a:stretch>
            <a:fillRect/>
          </a:stretch>
        </p:blipFill>
        <p:spPr>
          <a:xfrm>
            <a:off x="3283160" y="2686194"/>
            <a:ext cx="5625679" cy="333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69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D53CBF47-B087-0C80-2DBC-7ED80DCD4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55D8C44-D4AB-3152-ED73-28ABD0D9DB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0" b="64387"/>
          <a:stretch>
            <a:fillRect/>
          </a:stretch>
        </p:blipFill>
        <p:spPr>
          <a:xfrm rot="10800000">
            <a:off x="0" y="205"/>
            <a:ext cx="12192000" cy="6857795"/>
          </a:xfrm>
          <a:prstGeom prst="rect">
            <a:avLst/>
          </a:prstGeom>
        </p:spPr>
      </p:pic>
      <p:sp>
        <p:nvSpPr>
          <p:cNvPr id="133" name="Google Shape;133;p6">
            <a:extLst>
              <a:ext uri="{FF2B5EF4-FFF2-40B4-BE49-F238E27FC236}">
                <a16:creationId xmlns:a16="http://schemas.microsoft.com/office/drawing/2014/main" id="{47040F86-D264-6D70-4747-0C578C9B85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50" y="123093"/>
            <a:ext cx="7886700" cy="159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>
                <a:latin typeface="Arial"/>
                <a:ea typeface="Arial"/>
                <a:cs typeface="Arial"/>
                <a:sym typeface="Arial"/>
              </a:rPr>
              <a:t>____________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bg1">
                    <a:lumMod val="50000"/>
                  </a:schemeClr>
                </a:solidFill>
              </a:rPr>
              <a:t>European Credit Transfer System</a:t>
            </a:r>
            <a:endParaRPr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Google Shape;133;p6">
            <a:extLst>
              <a:ext uri="{FF2B5EF4-FFF2-40B4-BE49-F238E27FC236}">
                <a16:creationId xmlns:a16="http://schemas.microsoft.com/office/drawing/2014/main" id="{C622E9D6-D671-2ACA-E765-7FF242CC4561}"/>
              </a:ext>
            </a:extLst>
          </p:cNvPr>
          <p:cNvSpPr txBox="1">
            <a:spLocks/>
          </p:cNvSpPr>
          <p:nvPr/>
        </p:nvSpPr>
        <p:spPr>
          <a:xfrm>
            <a:off x="2152650" y="123093"/>
            <a:ext cx="7886700" cy="1516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6600"/>
            </a:pPr>
            <a:r>
              <a:rPr lang="en-US" sz="66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ECTS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2000" u="sng">
                <a:latin typeface="Arial"/>
                <a:ea typeface="Arial"/>
                <a:cs typeface="Arial"/>
                <a:sym typeface="Arial"/>
              </a:rPr>
              <a:t> </a:t>
            </a:r>
            <a:endParaRPr lang="en-US"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4" name="Google Shape;134;p6">
            <a:extLst>
              <a:ext uri="{FF2B5EF4-FFF2-40B4-BE49-F238E27FC236}">
                <a16:creationId xmlns:a16="http://schemas.microsoft.com/office/drawing/2014/main" id="{E6D67265-2474-228B-C960-15811B572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88289" y="2208325"/>
            <a:ext cx="8854633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382428">
              <a:lnSpc>
                <a:spcPct val="100000"/>
              </a:lnSpc>
              <a:spcBef>
                <a:spcPts val="0"/>
              </a:spcBef>
              <a:buSzPct val="100000"/>
              <a:buFont typeface="Calibri"/>
              <a:buChar char="•"/>
            </a:pPr>
            <a:r>
              <a:rPr lang="en-US" sz="3200"/>
              <a:t>ECTS = Anrechnungspunkte für bestandene Kurse (unabhängig von der Note)</a:t>
            </a:r>
            <a:endParaRPr lang="en-US" sz="1400"/>
          </a:p>
          <a:p>
            <a:pPr marL="74772" indent="0">
              <a:lnSpc>
                <a:spcPct val="100000"/>
              </a:lnSpc>
              <a:spcBef>
                <a:spcPts val="0"/>
              </a:spcBef>
              <a:buSzPct val="100000"/>
              <a:buNone/>
            </a:pPr>
            <a:endParaRPr sz="2000"/>
          </a:p>
          <a:p>
            <a:pPr indent="-382428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US" sz="3200"/>
              <a:t>Richtwert: ca. 30 ECTS pro Semester</a:t>
            </a:r>
            <a:r>
              <a:rPr lang="en-US" sz="2800"/>
              <a:t> </a:t>
            </a:r>
            <a:endParaRPr lang="de-DE" sz="28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de-DE" sz="2000"/>
          </a:p>
          <a:p>
            <a:pPr indent="-382428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US" sz="3200"/>
              <a:t>1 ECTS ≈ 30h Arbeitsaufwand</a:t>
            </a:r>
            <a:endParaRPr sz="32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sz="2000"/>
          </a:p>
          <a:p>
            <a:pPr indent="-382428">
              <a:lnSpc>
                <a:spcPct val="100000"/>
              </a:lnSpc>
              <a:spcBef>
                <a:spcPts val="0"/>
              </a:spcBef>
              <a:buSzPct val="100000"/>
            </a:pPr>
            <a:r>
              <a:rPr lang="en-US" sz="3200"/>
              <a:t>Insg. im Studium 213-270 ECTS (je nach Schulart)</a:t>
            </a:r>
          </a:p>
          <a:p>
            <a:pPr marL="74772" indent="0">
              <a:spcBef>
                <a:spcPts val="0"/>
              </a:spcBef>
              <a:buSzPct val="100000"/>
              <a:buNone/>
            </a:pPr>
            <a:endParaRPr lang="en-US" sz="140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A261A86-4DFE-BF32-9762-8D0DD5DB3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5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D6C217C5-5A7A-D350-6A85-32332D5A3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6E91F70-3D6E-EBAA-0A77-A01FC78F44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16220"/>
          <a:stretch>
            <a:fillRect/>
          </a:stretch>
        </p:blipFill>
        <p:spPr>
          <a:xfrm rot="5400000">
            <a:off x="2666996" y="-2667004"/>
            <a:ext cx="6858003" cy="12192008"/>
          </a:xfrm>
          <a:prstGeom prst="rect">
            <a:avLst/>
          </a:prstGeom>
        </p:spPr>
      </p:pic>
      <p:sp>
        <p:nvSpPr>
          <p:cNvPr id="133" name="Google Shape;133;p6">
            <a:extLst>
              <a:ext uri="{FF2B5EF4-FFF2-40B4-BE49-F238E27FC236}">
                <a16:creationId xmlns:a16="http://schemas.microsoft.com/office/drawing/2014/main" id="{896FB094-FFFF-DE71-A44C-3E77658C76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50" y="123093"/>
            <a:ext cx="7886700" cy="159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>
                <a:latin typeface="Arial"/>
                <a:ea typeface="Arial"/>
                <a:cs typeface="Arial"/>
                <a:sym typeface="Arial"/>
              </a:rPr>
              <a:t>____________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bg1">
                    <a:lumMod val="50000"/>
                  </a:schemeClr>
                </a:solidFill>
              </a:rPr>
              <a:t> </a:t>
            </a:r>
            <a:endParaRPr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Google Shape;133;p6">
            <a:extLst>
              <a:ext uri="{FF2B5EF4-FFF2-40B4-BE49-F238E27FC236}">
                <a16:creationId xmlns:a16="http://schemas.microsoft.com/office/drawing/2014/main" id="{23823336-8047-452B-EB9C-80BBD8DFE57C}"/>
              </a:ext>
            </a:extLst>
          </p:cNvPr>
          <p:cNvSpPr txBox="1">
            <a:spLocks/>
          </p:cNvSpPr>
          <p:nvPr/>
        </p:nvSpPr>
        <p:spPr>
          <a:xfrm>
            <a:off x="2152650" y="123093"/>
            <a:ext cx="7886700" cy="1516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6600"/>
            </a:pPr>
            <a:r>
              <a:rPr lang="en-US" sz="66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Noten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2000" u="sng">
                <a:latin typeface="Arial"/>
                <a:ea typeface="Arial"/>
                <a:cs typeface="Arial"/>
                <a:sym typeface="Arial"/>
              </a:rPr>
              <a:t> </a:t>
            </a:r>
            <a:endParaRPr lang="en-US"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4" name="Google Shape;134;p6">
            <a:extLst>
              <a:ext uri="{FF2B5EF4-FFF2-40B4-BE49-F238E27FC236}">
                <a16:creationId xmlns:a16="http://schemas.microsoft.com/office/drawing/2014/main" id="{AE57B746-D29F-758B-C728-8545C03B12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40397" y="2113400"/>
            <a:ext cx="8311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31972" indent="-457200">
              <a:spcBef>
                <a:spcPts val="0"/>
              </a:spcBef>
              <a:buSzPct val="100000"/>
            </a:pPr>
            <a:r>
              <a:rPr lang="en-US" sz="2800"/>
              <a:t>Manche Module benotet, manche nicht</a:t>
            </a:r>
            <a:br>
              <a:rPr lang="en-US" sz="2800"/>
            </a:br>
            <a:r>
              <a:rPr lang="en-US" sz="2800"/>
              <a:t>(auf Studienordnung achten) </a:t>
            </a:r>
            <a:endParaRPr lang="en-US" sz="1400"/>
          </a:p>
          <a:p>
            <a:pPr marL="74772" indent="0">
              <a:spcBef>
                <a:spcPts val="0"/>
              </a:spcBef>
              <a:buSzPct val="100000"/>
              <a:buNone/>
            </a:pPr>
            <a:endParaRPr lang="en-US" sz="1400"/>
          </a:p>
          <a:p>
            <a:pPr marL="531972" indent="-457200">
              <a:spcBef>
                <a:spcPts val="0"/>
              </a:spcBef>
              <a:buSzPct val="100000"/>
            </a:pPr>
            <a:r>
              <a:rPr lang="en-US" sz="2800"/>
              <a:t>Notendurchschnitt wird mit Stex verrechnet:</a:t>
            </a:r>
            <a:br>
              <a:rPr lang="en-US" sz="2800"/>
            </a:br>
            <a:r>
              <a:rPr lang="en-US" sz="2800"/>
              <a:t>40% Studium, 60% Staatsexamen</a:t>
            </a:r>
          </a:p>
          <a:p>
            <a:pPr marL="531972" indent="-457200">
              <a:spcBef>
                <a:spcPts val="0"/>
              </a:spcBef>
              <a:buSzPct val="100000"/>
            </a:pPr>
            <a:endParaRPr lang="en-US" sz="2800"/>
          </a:p>
          <a:p>
            <a:pPr marL="531972" indent="-457200">
              <a:spcBef>
                <a:spcPts val="0"/>
              </a:spcBef>
              <a:buSzPct val="100000"/>
            </a:pPr>
            <a:r>
              <a:rPr lang="en-US" sz="2800"/>
              <a:t>Erstmal nicht groß wichtig, nur bei Zweifeln mit Studienberatung besprechen</a:t>
            </a:r>
          </a:p>
          <a:p>
            <a:pPr marL="531972" indent="-457200">
              <a:spcBef>
                <a:spcPts val="0"/>
              </a:spcBef>
              <a:buSzPct val="100000"/>
            </a:pPr>
            <a:endParaRPr lang="en-US" sz="2800"/>
          </a:p>
          <a:p>
            <a:pPr marL="531972" indent="-457200">
              <a:spcBef>
                <a:spcPts val="0"/>
              </a:spcBef>
              <a:buSzPct val="100000"/>
            </a:pPr>
            <a:r>
              <a:rPr lang="en-US" sz="2800">
                <a:solidFill>
                  <a:schemeClr val="bg1">
                    <a:lumMod val="50000"/>
                  </a:schemeClr>
                </a:solidFill>
              </a:rPr>
              <a:t>Genauer nachzulesen in Studienordnung und LPO I</a:t>
            </a:r>
          </a:p>
          <a:p>
            <a:pPr marL="74772" indent="0">
              <a:spcBef>
                <a:spcPts val="0"/>
              </a:spcBef>
              <a:buSzPct val="100000"/>
              <a:buNone/>
            </a:pPr>
            <a:endParaRPr lang="en-US" sz="14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4891AB9-B031-4A65-6F43-E4BBD2BD1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86FD5F5B-9D74-817F-FC7B-5767A5F9A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Google Shape;133;p6">
            <a:extLst>
              <a:ext uri="{FF2B5EF4-FFF2-40B4-BE49-F238E27FC236}">
                <a16:creationId xmlns:a16="http://schemas.microsoft.com/office/drawing/2014/main" id="{3E9ACFB9-F585-4D70-8CE5-240DA42EF5BF}"/>
              </a:ext>
            </a:extLst>
          </p:cNvPr>
          <p:cNvSpPr txBox="1">
            <a:spLocks/>
          </p:cNvSpPr>
          <p:nvPr/>
        </p:nvSpPr>
        <p:spPr>
          <a:xfrm>
            <a:off x="2152650" y="123093"/>
            <a:ext cx="7886700" cy="159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6600"/>
            </a:pPr>
            <a:r>
              <a:rPr lang="en-US" sz="6600">
                <a:latin typeface="Arial"/>
                <a:ea typeface="Arial"/>
                <a:cs typeface="Arial"/>
                <a:sym typeface="Arial"/>
              </a:rPr>
              <a:t>____________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1" name="Google Shape;241;p22"/>
          <p:cNvSpPr txBox="1">
            <a:spLocks noGrp="1"/>
          </p:cNvSpPr>
          <p:nvPr>
            <p:ph type="title"/>
          </p:nvPr>
        </p:nvSpPr>
        <p:spPr>
          <a:xfrm>
            <a:off x="2152650" y="123093"/>
            <a:ext cx="7886700" cy="1299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000"/>
            </a:pPr>
            <a:r>
              <a:rPr lang="en-US" sz="66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Prüfungen</a:t>
            </a:r>
            <a:endParaRPr sz="6600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2"/>
          <p:cNvSpPr txBox="1">
            <a:spLocks noGrp="1"/>
          </p:cNvSpPr>
          <p:nvPr>
            <p:ph type="body" idx="1"/>
          </p:nvPr>
        </p:nvSpPr>
        <p:spPr>
          <a:xfrm>
            <a:off x="1917450" y="1917309"/>
            <a:ext cx="8357100" cy="471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171450">
              <a:spcBef>
                <a:spcPts val="0"/>
              </a:spcBef>
              <a:spcAft>
                <a:spcPts val="1200"/>
              </a:spcAft>
              <a:buSzPct val="75000"/>
              <a:buFont typeface="Noto Sans Symbols"/>
              <a:buChar char="❏"/>
            </a:pPr>
            <a:r>
              <a:rPr lang="en-US" sz="3200"/>
              <a:t> Prüfungsformat steht im Modulplan </a:t>
            </a:r>
            <a:endParaRPr sz="3200"/>
          </a:p>
          <a:p>
            <a:pPr marL="171450" indent="-171450">
              <a:spcBef>
                <a:spcPts val="0"/>
              </a:spcBef>
              <a:buSzPct val="75000"/>
              <a:buChar char="❏"/>
            </a:pPr>
            <a:r>
              <a:rPr lang="en-US" sz="3200"/>
              <a:t> </a:t>
            </a:r>
            <a:r>
              <a:rPr lang="en-US" sz="2600"/>
              <a:t>Sagen euch natürlich auch die Dozierenden</a:t>
            </a:r>
            <a:endParaRPr sz="260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600"/>
              <a:t>      bei der ersten Veranstaltung</a:t>
            </a:r>
            <a:endParaRPr sz="2600"/>
          </a:p>
          <a:p>
            <a:pPr marL="171450" indent="-171450">
              <a:buSzPct val="75000"/>
              <a:buFont typeface="Noto Sans Symbols"/>
              <a:buChar char="❏"/>
            </a:pPr>
            <a:r>
              <a:rPr lang="en-US" sz="3200"/>
              <a:t> Verschiedene Prüfungsformate:</a:t>
            </a:r>
            <a:endParaRPr sz="3200"/>
          </a:p>
          <a:p>
            <a:pPr marL="330200" lvl="1" indent="0">
              <a:spcAft>
                <a:spcPts val="600"/>
              </a:spcAft>
              <a:buSzPts val="2900"/>
              <a:buNone/>
            </a:pPr>
            <a:r>
              <a:rPr lang="en-US" sz="2600"/>
              <a:t>Schriftliche Prüfungen (Single/Multiple 		  Choice, offene Fragen), Mündliche Prüfungen, Referate,  Hausarbeiten, Portfolios, … </a:t>
            </a:r>
          </a:p>
          <a:p>
            <a:pPr marL="171450" indent="-171450">
              <a:spcBef>
                <a:spcPts val="0"/>
              </a:spcBef>
              <a:buSzPct val="75000"/>
              <a:buChar char="❏"/>
            </a:pPr>
            <a:r>
              <a:rPr lang="en-US" sz="3200"/>
              <a:t> Nachklausuren </a:t>
            </a:r>
            <a:r>
              <a:rPr lang="en-US" sz="2600"/>
              <a:t>am Ende der Semesterferien</a:t>
            </a:r>
            <a:endParaRPr lang="de-DE" sz="260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2600"/>
              <a:t>      </a:t>
            </a:r>
            <a:r>
              <a:rPr lang="en-US" sz="2600"/>
              <a:t>oder beim nächsten Durchgang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9260187-8ABB-47C9-3342-CC95ABE5C6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335347B-C920-3B52-7F75-21C20266F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5" name="Google Shape;155;p9"/>
          <p:cNvSpPr txBox="1">
            <a:spLocks noGrp="1"/>
          </p:cNvSpPr>
          <p:nvPr>
            <p:ph type="title"/>
          </p:nvPr>
        </p:nvSpPr>
        <p:spPr>
          <a:xfrm>
            <a:off x="2152650" y="36512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Vorlesungsinfos</a:t>
            </a:r>
            <a:endParaRPr sz="6600" u="sng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9"/>
          <p:cNvSpPr txBox="1">
            <a:spLocks noGrp="1"/>
          </p:cNvSpPr>
          <p:nvPr>
            <p:ph type="body" idx="1"/>
          </p:nvPr>
        </p:nvSpPr>
        <p:spPr>
          <a:xfrm>
            <a:off x="1739325" y="2055818"/>
            <a:ext cx="8998526" cy="4027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1950">
              <a:lnSpc>
                <a:spcPct val="80000"/>
              </a:lnSpc>
              <a:spcBef>
                <a:spcPts val="0"/>
              </a:spcBef>
              <a:buSzPts val="2700"/>
            </a:pPr>
            <a:r>
              <a:rPr lang="en-US" sz="2800"/>
              <a:t>stark abhängig von Veranstaltung </a:t>
            </a:r>
          </a:p>
          <a:p>
            <a:pPr marL="19050" indent="0">
              <a:lnSpc>
                <a:spcPct val="80000"/>
              </a:lnSpc>
              <a:spcBef>
                <a:spcPts val="0"/>
              </a:spcBef>
              <a:buSzPts val="2700"/>
              <a:buNone/>
            </a:pPr>
            <a:endParaRPr sz="2800"/>
          </a:p>
          <a:p>
            <a:pPr marL="361950">
              <a:lnSpc>
                <a:spcPct val="80000"/>
              </a:lnSpc>
              <a:spcBef>
                <a:spcPts val="0"/>
              </a:spcBef>
              <a:buSzPts val="2700"/>
            </a:pPr>
            <a:r>
              <a:rPr lang="en-US" sz="2800"/>
              <a:t>Primär </a:t>
            </a:r>
            <a:r>
              <a:rPr lang="da-DK" sz="3200" b="1"/>
              <a:t>LSF</a:t>
            </a:r>
            <a:r>
              <a:rPr lang="da-DK" sz="3200"/>
              <a:t>: </a:t>
            </a:r>
            <a:r>
              <a:rPr lang="da-DK" sz="2800" u="sng">
                <a:solidFill>
                  <a:srgbClr val="F491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https://lsf.verwaltung.uni-muenchen.de</a:t>
            </a:r>
            <a:endParaRPr lang="da-DK" sz="2800" u="sng">
              <a:solidFill>
                <a:schemeClr val="hlink"/>
              </a:solidFill>
            </a:endParaRPr>
          </a:p>
          <a:p>
            <a:pPr marL="19050" indent="0">
              <a:lnSpc>
                <a:spcPct val="80000"/>
              </a:lnSpc>
              <a:spcBef>
                <a:spcPts val="0"/>
              </a:spcBef>
              <a:buSzPts val="2700"/>
              <a:buNone/>
            </a:pPr>
            <a:endParaRPr lang="en-US" sz="2800"/>
          </a:p>
          <a:p>
            <a:pPr marL="361950">
              <a:lnSpc>
                <a:spcPct val="80000"/>
              </a:lnSpc>
              <a:spcBef>
                <a:spcPts val="0"/>
              </a:spcBef>
              <a:buSzPts val="2700"/>
            </a:pPr>
            <a:r>
              <a:rPr lang="en-US" sz="2800"/>
              <a:t>danach</a:t>
            </a:r>
            <a:r>
              <a:rPr lang="en-US" sz="2800" b="1"/>
              <a:t> </a:t>
            </a:r>
            <a:r>
              <a:rPr lang="en-US" sz="3200" b="1"/>
              <a:t>Moodle</a:t>
            </a:r>
            <a:r>
              <a:rPr lang="en-US" sz="2800"/>
              <a:t>: </a:t>
            </a:r>
            <a:r>
              <a:rPr lang="en-US" sz="2800" u="sng">
                <a:solidFill>
                  <a:schemeClr val="hlink"/>
                </a:solidFill>
                <a:hlinkClick r:id="rId5"/>
              </a:rPr>
              <a:t>https://moodle.lmu.de/</a:t>
            </a:r>
            <a:r>
              <a:rPr lang="en-US" sz="2800"/>
              <a:t> </a:t>
            </a:r>
          </a:p>
          <a:p>
            <a:pPr marL="361950">
              <a:lnSpc>
                <a:spcPct val="80000"/>
              </a:lnSpc>
              <a:spcBef>
                <a:spcPts val="0"/>
              </a:spcBef>
              <a:buSzPts val="2700"/>
            </a:pPr>
            <a:endParaRPr lang="en-US" sz="2800" b="1"/>
          </a:p>
          <a:p>
            <a:pPr marL="361950">
              <a:lnSpc>
                <a:spcPct val="80000"/>
              </a:lnSpc>
              <a:spcBef>
                <a:spcPts val="0"/>
              </a:spcBef>
              <a:buSzPts val="2700"/>
            </a:pPr>
            <a:r>
              <a:rPr lang="en-US" sz="2800"/>
              <a:t>Selten: </a:t>
            </a:r>
            <a:r>
              <a:rPr lang="en-US" sz="2800" b="1"/>
              <a:t>VideoOnline</a:t>
            </a:r>
            <a:r>
              <a:rPr lang="en-US" sz="2800"/>
              <a:t>: </a:t>
            </a:r>
            <a:r>
              <a:rPr lang="en-US" sz="2800" u="sng">
                <a:solidFill>
                  <a:schemeClr val="hlink"/>
                </a:solidFill>
                <a:hlinkClick r:id="rId6"/>
              </a:rPr>
              <a:t>https://videoonline.edu.lmu.de/de</a:t>
            </a:r>
            <a:endParaRPr lang="en-US" sz="2800" u="sng">
              <a:solidFill>
                <a:schemeClr val="hlink"/>
              </a:solidFill>
            </a:endParaRPr>
          </a:p>
          <a:p>
            <a:pPr marL="361950">
              <a:lnSpc>
                <a:spcPct val="80000"/>
              </a:lnSpc>
              <a:spcBef>
                <a:spcPts val="0"/>
              </a:spcBef>
              <a:buSzPts val="2700"/>
            </a:pPr>
            <a:endParaRPr lang="en-US" sz="2800"/>
          </a:p>
          <a:p>
            <a:pPr marL="361950">
              <a:lnSpc>
                <a:spcPct val="80000"/>
              </a:lnSpc>
              <a:spcBef>
                <a:spcPts val="0"/>
              </a:spcBef>
              <a:buSzPts val="2700"/>
            </a:pPr>
            <a:r>
              <a:rPr lang="en-US" sz="2800"/>
              <a:t>Sowie Seiten der einzelnen Fakultäten</a:t>
            </a:r>
            <a:endParaRPr sz="280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CBFDD20-C42B-5C60-8C1D-9DFE2093E5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9B027D1-DC69-3356-86B1-EF3271543D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779" b="50587"/>
          <a:stretch>
            <a:fillRect/>
          </a:stretch>
        </p:blipFill>
        <p:spPr>
          <a:xfrm>
            <a:off x="-2239" y="-1"/>
            <a:ext cx="12194239" cy="6858001"/>
          </a:xfrm>
          <a:prstGeom prst="rect">
            <a:avLst/>
          </a:prstGeom>
        </p:spPr>
      </p:pic>
      <p:sp>
        <p:nvSpPr>
          <p:cNvPr id="5" name="Google Shape;133;p6">
            <a:extLst>
              <a:ext uri="{FF2B5EF4-FFF2-40B4-BE49-F238E27FC236}">
                <a16:creationId xmlns:a16="http://schemas.microsoft.com/office/drawing/2014/main" id="{AD40D7DE-A14E-C438-8FF0-4F82CF13304E}"/>
              </a:ext>
            </a:extLst>
          </p:cNvPr>
          <p:cNvSpPr txBox="1">
            <a:spLocks/>
          </p:cNvSpPr>
          <p:nvPr/>
        </p:nvSpPr>
        <p:spPr>
          <a:xfrm>
            <a:off x="2151530" y="280836"/>
            <a:ext cx="7886700" cy="159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6600"/>
            </a:pPr>
            <a:r>
              <a:rPr lang="en-US" sz="6600">
                <a:latin typeface="Arial"/>
                <a:ea typeface="Arial"/>
                <a:cs typeface="Arial"/>
                <a:sym typeface="Arial"/>
              </a:rPr>
              <a:t>_____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2" name="Google Shape;172;p11"/>
          <p:cNvSpPr txBox="1">
            <a:spLocks noGrp="1"/>
          </p:cNvSpPr>
          <p:nvPr>
            <p:ph type="title"/>
          </p:nvPr>
        </p:nvSpPr>
        <p:spPr>
          <a:xfrm>
            <a:off x="2151530" y="28083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LSF</a:t>
            </a:r>
            <a:endParaRPr>
              <a:latin typeface="Amasis MT Pro Black" panose="02040A04050005020304" pitchFamily="18" charset="0"/>
            </a:endParaRPr>
          </a:p>
        </p:txBody>
      </p:sp>
      <p:sp>
        <p:nvSpPr>
          <p:cNvPr id="173" name="Google Shape;173;p11"/>
          <p:cNvSpPr txBox="1">
            <a:spLocks noGrp="1"/>
          </p:cNvSpPr>
          <p:nvPr>
            <p:ph type="body" idx="1"/>
          </p:nvPr>
        </p:nvSpPr>
        <p:spPr>
          <a:xfrm>
            <a:off x="2152650" y="1933200"/>
            <a:ext cx="8066400" cy="49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137062">
              <a:spcBef>
                <a:spcPts val="0"/>
              </a:spcBef>
              <a:buSzPct val="75000"/>
              <a:buFont typeface="Noto Sans Symbols"/>
              <a:buChar char="❑"/>
            </a:pPr>
            <a:r>
              <a:rPr lang="en-US" sz="3000"/>
              <a:t> Vorlesungsverzeichnis</a:t>
            </a:r>
            <a:br>
              <a:rPr lang="en-US" sz="1600"/>
            </a:br>
            <a:endParaRPr lang="en-US" sz="1600"/>
          </a:p>
          <a:p>
            <a:pPr marL="171450" indent="-137062">
              <a:spcBef>
                <a:spcPts val="0"/>
              </a:spcBef>
              <a:buSzPct val="75000"/>
              <a:buFont typeface="Noto Sans Symbols"/>
              <a:buChar char="❑"/>
            </a:pPr>
            <a:r>
              <a:rPr lang="en-US" sz="3000">
                <a:sym typeface="Arial"/>
              </a:rPr>
              <a:t> S</a:t>
            </a:r>
            <a:r>
              <a:rPr lang="en-US" sz="3000"/>
              <a:t>tundenplan (&amp; -erstellung)</a:t>
            </a:r>
            <a:br>
              <a:rPr lang="en-US" sz="1400"/>
            </a:br>
            <a:endParaRPr sz="1400"/>
          </a:p>
          <a:p>
            <a:pPr marL="171450" indent="-137062">
              <a:buSzPct val="75000"/>
              <a:buFont typeface="Calibri"/>
              <a:buChar char="❑"/>
            </a:pPr>
            <a:r>
              <a:rPr lang="en-US" sz="3000"/>
              <a:t> Veranstaltungen belegen</a:t>
            </a:r>
            <a:br>
              <a:rPr lang="en-US" sz="1600"/>
            </a:br>
            <a:endParaRPr sz="1600"/>
          </a:p>
          <a:p>
            <a:pPr marL="171450" indent="-137062">
              <a:buSzPct val="75000"/>
              <a:buFont typeface="Calibri"/>
              <a:buChar char="❑"/>
            </a:pPr>
            <a:r>
              <a:rPr lang="en-US" sz="3000"/>
              <a:t> Prüfungsanmeldung (und -abmeldung)</a:t>
            </a:r>
            <a:endParaRPr sz="3000"/>
          </a:p>
          <a:p>
            <a:pPr marL="514350" lvl="1" indent="-165637">
              <a:buSzPct val="75000"/>
              <a:buFont typeface="Calibri"/>
              <a:buChar char="❑"/>
            </a:pPr>
            <a:r>
              <a:rPr lang="en-US" sz="2400"/>
              <a:t> Fristen beachten! (Stehen beim Kurs)</a:t>
            </a:r>
            <a:endParaRPr sz="2400"/>
          </a:p>
          <a:p>
            <a:pPr marL="514350" lvl="1" indent="-165637">
              <a:buSzPct val="75000"/>
              <a:buFont typeface="Calibri"/>
              <a:buChar char="❑"/>
            </a:pPr>
            <a:r>
              <a:rPr lang="en-US" sz="2400"/>
              <a:t> Anmeldebestätigungen zu Prüfungen speichern!</a:t>
            </a:r>
            <a:endParaRPr sz="2400"/>
          </a:p>
          <a:p>
            <a:pPr marL="0" indent="0">
              <a:spcBef>
                <a:spcPts val="375"/>
              </a:spcBef>
              <a:buNone/>
            </a:pPr>
            <a:endParaRPr sz="1600"/>
          </a:p>
          <a:p>
            <a:pPr indent="-397412">
              <a:buSzPct val="75000"/>
              <a:buFont typeface="Calibri"/>
              <a:buChar char="❏"/>
            </a:pPr>
            <a:r>
              <a:rPr lang="en-US" sz="3000"/>
              <a:t>Notenspiegel</a:t>
            </a:r>
            <a:endParaRPr sz="300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C9B1BC0-732F-E043-7445-4E7E68A364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5C94BFB-9371-7BFE-5521-B2B42BB6B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4" name="Google Shape;194;p14"/>
          <p:cNvSpPr txBox="1">
            <a:spLocks noGrp="1"/>
          </p:cNvSpPr>
          <p:nvPr>
            <p:ph type="title"/>
          </p:nvPr>
        </p:nvSpPr>
        <p:spPr>
          <a:xfrm>
            <a:off x="2152650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000"/>
            </a:pPr>
            <a:r>
              <a:rPr lang="en-US" sz="60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Stundenplan</a:t>
            </a:r>
            <a:endParaRPr sz="6000" u="sng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4"/>
          <p:cNvSpPr txBox="1">
            <a:spLocks noGrp="1"/>
          </p:cNvSpPr>
          <p:nvPr>
            <p:ph type="body" idx="1"/>
          </p:nvPr>
        </p:nvSpPr>
        <p:spPr>
          <a:xfrm>
            <a:off x="2152649" y="1825625"/>
            <a:ext cx="7952815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203200">
              <a:buSzPct val="75000"/>
              <a:buFont typeface="Noto Sans Symbols"/>
              <a:buChar char="❑"/>
            </a:pPr>
            <a:r>
              <a:rPr lang="en-US" sz="2800" dirty="0"/>
              <a:t> </a:t>
            </a:r>
            <a:r>
              <a:rPr lang="en-US" sz="3200" dirty="0"/>
              <a:t>Videos auf </a:t>
            </a:r>
            <a:r>
              <a:rPr lang="en-US" sz="3200" dirty="0" err="1"/>
              <a:t>unserer</a:t>
            </a:r>
            <a:r>
              <a:rPr lang="en-US" sz="3200" dirty="0"/>
              <a:t> Website</a:t>
            </a:r>
          </a:p>
          <a:p>
            <a:pPr marL="171450" indent="-203200">
              <a:buSzPts val="3200"/>
              <a:buFont typeface="Noto Sans Symbols"/>
              <a:buChar char="❑"/>
            </a:pPr>
            <a:endParaRPr lang="en-US" sz="3200" dirty="0"/>
          </a:p>
          <a:p>
            <a:pPr marL="171450" indent="-203200">
              <a:buSzPts val="3200"/>
              <a:buFont typeface="Noto Sans Symbols"/>
              <a:buChar char="❑"/>
            </a:pPr>
            <a:endParaRPr lang="de-DE" sz="3200" dirty="0"/>
          </a:p>
          <a:p>
            <a:pPr marL="171450" indent="-203200">
              <a:buSzPts val="3200"/>
              <a:buFont typeface="Noto Sans Symbols"/>
              <a:buChar char="❑"/>
            </a:pPr>
            <a:endParaRPr lang="de-DE" sz="3200" dirty="0"/>
          </a:p>
          <a:p>
            <a:pPr marL="171450" indent="-203200">
              <a:buSzPts val="3200"/>
              <a:buFont typeface="Noto Sans Symbols"/>
              <a:buChar char="❑"/>
            </a:pPr>
            <a:endParaRPr lang="de-DE" sz="3200" dirty="0"/>
          </a:p>
          <a:p>
            <a:pPr marL="0" indent="0">
              <a:buSzPts val="3200"/>
              <a:buNone/>
            </a:pPr>
            <a:endParaRPr sz="3200" dirty="0"/>
          </a:p>
          <a:p>
            <a:pPr marL="0" indent="0">
              <a:buNone/>
            </a:pP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unser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Stundenplanbasteln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endParaRPr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1" indent="0">
              <a:buClr>
                <a:srgbClr val="C00000"/>
              </a:buClr>
              <a:buSzPts val="3500"/>
              <a:buNone/>
            </a:pPr>
            <a:r>
              <a:rPr lang="de-D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Donnerstag, 10-13 Uhr </a:t>
            </a:r>
            <a:endParaRPr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96" name="Google Shape;196;p14"/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1739" y="2820813"/>
            <a:ext cx="2208749" cy="2125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83B00C55-8E67-D092-F69A-AB6CDDE75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>
          <a:extLst>
            <a:ext uri="{FF2B5EF4-FFF2-40B4-BE49-F238E27FC236}">
              <a16:creationId xmlns:a16="http://schemas.microsoft.com/office/drawing/2014/main" id="{7CBC3AE7-DEB3-B29F-02EB-9F6AC2C20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411F1561-EB9C-9CFB-B16B-A4EF85A3E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4" name="Google Shape;194;p14">
            <a:extLst>
              <a:ext uri="{FF2B5EF4-FFF2-40B4-BE49-F238E27FC236}">
                <a16:creationId xmlns:a16="http://schemas.microsoft.com/office/drawing/2014/main" id="{B5EA0019-3025-FF8B-F364-86ACAB441C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50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000"/>
            </a:pPr>
            <a:r>
              <a:rPr lang="en-US" sz="60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Semesterbeitrag</a:t>
            </a:r>
            <a:endParaRPr sz="6000" u="sng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4">
            <a:extLst>
              <a:ext uri="{FF2B5EF4-FFF2-40B4-BE49-F238E27FC236}">
                <a16:creationId xmlns:a16="http://schemas.microsoft.com/office/drawing/2014/main" id="{8698D5D1-E936-450F-B1A1-D354A26A61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152649" y="1825625"/>
            <a:ext cx="8143032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203200">
              <a:buSzPct val="75000"/>
              <a:buFont typeface="Noto Sans Symbols"/>
              <a:buChar char="❑"/>
            </a:pPr>
            <a:r>
              <a:rPr lang="en-US" sz="2800" dirty="0"/>
              <a:t> </a:t>
            </a:r>
            <a:r>
              <a:rPr lang="de-DE" sz="3200" dirty="0"/>
              <a:t>aktuell 97€/Semester</a:t>
            </a:r>
          </a:p>
          <a:p>
            <a:pPr marL="171450" indent="-203200">
              <a:buSzPct val="75000"/>
              <a:buFont typeface="Noto Sans Symbols"/>
              <a:buChar char="❑"/>
            </a:pPr>
            <a:endParaRPr lang="de-DE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indent="-203200">
              <a:buSzPct val="75000"/>
              <a:buFont typeface="Noto Sans Symbols"/>
              <a:buChar char="❑"/>
            </a:pPr>
            <a:r>
              <a:rPr lang="de-DE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de-DE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immer bis zur Frist bezahlen </a:t>
            </a:r>
            <a:br>
              <a:rPr lang="de-DE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de-DE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de-DE" sz="2400" dirty="0">
                <a:solidFill>
                  <a:schemeClr val="bg1">
                    <a:lumMod val="50000"/>
                  </a:schemeClr>
                </a:solidFill>
              </a:rPr>
              <a:t>(fürs SoSe meistens Anfang Februar)</a:t>
            </a:r>
            <a:endParaRPr lang="de-DE" sz="3200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SzPct val="75000"/>
              <a:buNone/>
            </a:pPr>
            <a:r>
              <a:rPr lang="de-DE" sz="3200" b="1" dirty="0">
                <a:solidFill>
                  <a:schemeClr val="tx1">
                    <a:lumMod val="95000"/>
                    <a:lumOff val="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de-DE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de-DE" sz="3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sonst Exmatrikulation!!</a:t>
            </a:r>
          </a:p>
          <a:p>
            <a:pPr marL="171450" indent="-203200">
              <a:buSzPct val="75000"/>
              <a:buFont typeface="Noto Sans Symbols"/>
              <a:buChar char="❑"/>
            </a:pPr>
            <a:endParaRPr lang="de-DE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171450" indent="-203200">
              <a:buSzPct val="75000"/>
              <a:buFont typeface="Noto Sans Symbols"/>
              <a:buChar char="❑"/>
            </a:pPr>
            <a:r>
              <a:rPr lang="de-DE" sz="3200" dirty="0"/>
              <a:t> Frist und eigener Beitragsstand einsehbar im LMU-Portal</a:t>
            </a:r>
          </a:p>
          <a:p>
            <a:pPr marL="171450" indent="-203200">
              <a:buSzPct val="75000"/>
              <a:buFont typeface="Noto Sans Symbols"/>
              <a:buChar char="❑"/>
            </a:pPr>
            <a:r>
              <a:rPr lang="de-DE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de-DE" sz="2400" dirty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https://www.lmu.de/de/workspace-fuer-studierende/1x1- des-studiums/rueckmeldung/index.html</a:t>
            </a:r>
            <a:r>
              <a:rPr lang="de-DE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9E950C2-0D5E-035B-FEDF-131BF59DC5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551D0F4-BFC6-9A2D-FF4A-EF7CF84A76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3926" y="3703177"/>
            <a:ext cx="450448" cy="45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7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52D0219E-EC62-DD28-4EB5-16D91B570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02C78022-B3C8-E10F-2C81-AD2D58578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9"/>
            <a:ext cx="12192000" cy="6856442"/>
          </a:xfrm>
          <a:prstGeom prst="rect">
            <a:avLst/>
          </a:prstGeom>
        </p:spPr>
      </p:pic>
      <p:sp>
        <p:nvSpPr>
          <p:cNvPr id="6" name="Google Shape;133;p6">
            <a:extLst>
              <a:ext uri="{FF2B5EF4-FFF2-40B4-BE49-F238E27FC236}">
                <a16:creationId xmlns:a16="http://schemas.microsoft.com/office/drawing/2014/main" id="{1BBEA868-B0A4-F960-A38E-3CF06CB97B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50" y="123093"/>
            <a:ext cx="7886700" cy="159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>
                <a:latin typeface="Arial"/>
                <a:ea typeface="Arial"/>
                <a:cs typeface="Arial"/>
                <a:sym typeface="Arial"/>
              </a:rPr>
              <a:t>____________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bg1">
                    <a:lumMod val="50000"/>
                  </a:schemeClr>
                </a:solidFill>
              </a:rPr>
              <a:t> </a:t>
            </a:r>
            <a:endParaRPr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133;p6">
            <a:extLst>
              <a:ext uri="{FF2B5EF4-FFF2-40B4-BE49-F238E27FC236}">
                <a16:creationId xmlns:a16="http://schemas.microsoft.com/office/drawing/2014/main" id="{2B35998B-0899-A749-D415-F2990D8EA375}"/>
              </a:ext>
            </a:extLst>
          </p:cNvPr>
          <p:cNvSpPr txBox="1">
            <a:spLocks/>
          </p:cNvSpPr>
          <p:nvPr/>
        </p:nvSpPr>
        <p:spPr>
          <a:xfrm>
            <a:off x="3266681" y="123093"/>
            <a:ext cx="5658638" cy="1516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6600"/>
            </a:pPr>
            <a:r>
              <a:rPr lang="en-US" sz="66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Bibliotheken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2000" u="sng">
                <a:latin typeface="Arial"/>
                <a:ea typeface="Arial"/>
                <a:cs typeface="Arial"/>
                <a:sym typeface="Arial"/>
              </a:rPr>
              <a:t> </a:t>
            </a:r>
            <a:endParaRPr lang="en-US" u="sng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D560D89-97DD-FF35-D2CB-CA7C6FCAB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sp>
        <p:nvSpPr>
          <p:cNvPr id="219" name="Google Shape;219;p17">
            <a:extLst>
              <a:ext uri="{FF2B5EF4-FFF2-40B4-BE49-F238E27FC236}">
                <a16:creationId xmlns:a16="http://schemas.microsoft.com/office/drawing/2014/main" id="{0016086A-B68C-A654-B4CB-748BD5090D6A}"/>
              </a:ext>
            </a:extLst>
          </p:cNvPr>
          <p:cNvSpPr txBox="1"/>
          <p:nvPr/>
        </p:nvSpPr>
        <p:spPr>
          <a:xfrm>
            <a:off x="3155939" y="1971206"/>
            <a:ext cx="7886700" cy="4634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r>
              <a:rPr lang="de-D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Zentralbibliotek &amp; Philologicum an der </a:t>
            </a:r>
            <a:br>
              <a:rPr lang="de-D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de-D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Ecke Schellingstraße</a:t>
            </a:r>
          </a:p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endParaRPr lang="de-DE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r>
              <a:rPr lang="de-D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Fachbibliotheken im jew. Fakultätsgebäude</a:t>
            </a:r>
          </a:p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endParaRPr lang="de-DE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r>
              <a:rPr lang="de-D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Bücherausleihe möglich </a:t>
            </a:r>
            <a:r>
              <a:rPr lang="de-DE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(dafür erst LMU-Card von der Bib freischalten lassen)</a:t>
            </a:r>
            <a:endParaRPr lang="de-DE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endParaRPr lang="de-DE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r>
              <a:rPr lang="de-D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https://www.ub.uni-muenchen.de</a:t>
            </a:r>
            <a:r>
              <a:rPr lang="de-DE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66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4C49A4F0-9534-6D43-8313-5F445D043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DA321B2F-6892-409B-39AB-14ACD3A1E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9"/>
            <a:ext cx="12192000" cy="6856442"/>
          </a:xfrm>
          <a:prstGeom prst="rect">
            <a:avLst/>
          </a:prstGeom>
        </p:spPr>
      </p:pic>
      <p:sp>
        <p:nvSpPr>
          <p:cNvPr id="6" name="Google Shape;133;p6">
            <a:extLst>
              <a:ext uri="{FF2B5EF4-FFF2-40B4-BE49-F238E27FC236}">
                <a16:creationId xmlns:a16="http://schemas.microsoft.com/office/drawing/2014/main" id="{0A5EB6DA-0671-A719-F897-5A70E14F7A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50" y="123093"/>
            <a:ext cx="7886700" cy="159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>
                <a:latin typeface="Arial"/>
                <a:ea typeface="Arial"/>
                <a:cs typeface="Arial"/>
                <a:sym typeface="Arial"/>
              </a:rPr>
              <a:t>____________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bg1">
                    <a:lumMod val="50000"/>
                  </a:schemeClr>
                </a:solidFill>
              </a:rPr>
              <a:t>Online-Büchersuche</a:t>
            </a:r>
            <a:endParaRPr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9" name="Google Shape;219;p17">
            <a:extLst>
              <a:ext uri="{FF2B5EF4-FFF2-40B4-BE49-F238E27FC236}">
                <a16:creationId xmlns:a16="http://schemas.microsoft.com/office/drawing/2014/main" id="{A703E4D2-696F-1201-1133-BC65AD3D2BD1}"/>
              </a:ext>
            </a:extLst>
          </p:cNvPr>
          <p:cNvSpPr txBox="1"/>
          <p:nvPr/>
        </p:nvSpPr>
        <p:spPr>
          <a:xfrm>
            <a:off x="1848000" y="1842312"/>
            <a:ext cx="8496000" cy="4634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zu finden unter: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/>
            <a:r>
              <a:rPr lang="de-DE" sz="2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https://opac.ub.lmu.de/</a:t>
            </a:r>
            <a:endParaRPr lang="de-DE" sz="26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/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hier könnt ihr auch präzise nach Erscheinungsjahr, Autor:in, ISBN-Nummer usw. suchen!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Ergebnisse werden dann aufgelistet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unter Exemplare wird aufgelistet, wo ihr die Bücher holen und ausleihen könnt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/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/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54EDA73-03A9-FEE2-CB66-3E15FD7C87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sp>
        <p:nvSpPr>
          <p:cNvPr id="5" name="Google Shape;133;p6">
            <a:extLst>
              <a:ext uri="{FF2B5EF4-FFF2-40B4-BE49-F238E27FC236}">
                <a16:creationId xmlns:a16="http://schemas.microsoft.com/office/drawing/2014/main" id="{E13CDD29-8D40-E837-855C-D3E05C75B050}"/>
              </a:ext>
            </a:extLst>
          </p:cNvPr>
          <p:cNvSpPr txBox="1">
            <a:spLocks/>
          </p:cNvSpPr>
          <p:nvPr/>
        </p:nvSpPr>
        <p:spPr>
          <a:xfrm>
            <a:off x="2152650" y="123093"/>
            <a:ext cx="7886700" cy="1516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6600"/>
            </a:pPr>
            <a:r>
              <a:rPr lang="en-US" sz="66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OPAC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2000" u="sng">
                <a:latin typeface="Arial"/>
                <a:ea typeface="Arial"/>
                <a:cs typeface="Arial"/>
                <a:sym typeface="Arial"/>
              </a:rPr>
              <a:t> </a:t>
            </a:r>
            <a:endParaRPr lang="en-US" u="sng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56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68C6D8F2-2AFE-0D0B-E200-85DFC978C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E0BCB35A-434B-4F9B-73F2-6F5ECF4FF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9"/>
            <a:ext cx="12192000" cy="6856442"/>
          </a:xfrm>
          <a:prstGeom prst="rect">
            <a:avLst/>
          </a:prstGeom>
        </p:spPr>
      </p:pic>
      <p:sp>
        <p:nvSpPr>
          <p:cNvPr id="6" name="Google Shape;133;p6">
            <a:extLst>
              <a:ext uri="{FF2B5EF4-FFF2-40B4-BE49-F238E27FC236}">
                <a16:creationId xmlns:a16="http://schemas.microsoft.com/office/drawing/2014/main" id="{13895F91-B8A4-1769-0F1A-25EFE63E42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50" y="123093"/>
            <a:ext cx="7886700" cy="159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>
                <a:latin typeface="Arial"/>
                <a:ea typeface="Arial"/>
                <a:cs typeface="Arial"/>
                <a:sym typeface="Arial"/>
              </a:rPr>
              <a:t>________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bg1">
                    <a:lumMod val="50000"/>
                  </a:schemeClr>
                </a:solidFill>
              </a:rPr>
              <a:t> </a:t>
            </a:r>
            <a:endParaRPr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133;p6">
            <a:extLst>
              <a:ext uri="{FF2B5EF4-FFF2-40B4-BE49-F238E27FC236}">
                <a16:creationId xmlns:a16="http://schemas.microsoft.com/office/drawing/2014/main" id="{2C40F9E9-9448-0C44-BE50-78BC65EC9B7D}"/>
              </a:ext>
            </a:extLst>
          </p:cNvPr>
          <p:cNvSpPr txBox="1">
            <a:spLocks/>
          </p:cNvSpPr>
          <p:nvPr/>
        </p:nvSpPr>
        <p:spPr>
          <a:xfrm>
            <a:off x="2152650" y="123093"/>
            <a:ext cx="7886700" cy="1516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6600"/>
            </a:pPr>
            <a:r>
              <a:rPr lang="en-US" sz="66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Drucken</a:t>
            </a:r>
            <a:br>
              <a:rPr lang="en-US" sz="20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</a:br>
            <a:r>
              <a:rPr lang="en-US" sz="2000" u="sng">
                <a:latin typeface="Arial"/>
                <a:ea typeface="Arial"/>
                <a:cs typeface="Arial"/>
                <a:sym typeface="Arial"/>
              </a:rPr>
              <a:t> </a:t>
            </a:r>
            <a:endParaRPr lang="en-US"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9" name="Google Shape;219;p17">
            <a:extLst>
              <a:ext uri="{FF2B5EF4-FFF2-40B4-BE49-F238E27FC236}">
                <a16:creationId xmlns:a16="http://schemas.microsoft.com/office/drawing/2014/main" id="{7DC23F0D-C569-0245-571F-8715210EC0A3}"/>
              </a:ext>
            </a:extLst>
          </p:cNvPr>
          <p:cNvSpPr txBox="1"/>
          <p:nvPr/>
        </p:nvSpPr>
        <p:spPr>
          <a:xfrm>
            <a:off x="1847999" y="1842312"/>
            <a:ext cx="8676683" cy="4634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zu finden unter: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/>
            <a:r>
              <a:rPr lang="en-US" sz="24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https://www.ub.uni-muenchen.de/arbeiten/drucken/index.html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1910">
              <a:lnSpc>
                <a:spcPct val="80000"/>
              </a:lnSpc>
              <a:buSzPts val="2540"/>
            </a:pPr>
            <a:r>
              <a:rPr lang="de-DE" sz="2540"/>
              <a:t> </a:t>
            </a:r>
          </a:p>
          <a:p>
            <a:pPr marL="171450" indent="-129540">
              <a:buSzPct val="75000"/>
              <a:buFont typeface="Noto Sans Symbols"/>
              <a:buChar char="❑"/>
            </a:pPr>
            <a:r>
              <a:rPr lang="de-DE" sz="2800">
                <a:solidFill>
                  <a:schemeClr val="tx1"/>
                </a:solidFill>
              </a:rPr>
              <a:t> an verschiedenen Standorten </a:t>
            </a:r>
            <a:r>
              <a:rPr lang="de-DE" sz="2800"/>
              <a:t>(Bibliotheken, CIP-Räume)</a:t>
            </a:r>
            <a:br>
              <a:rPr lang="de-DE" sz="2400"/>
            </a:br>
            <a:endParaRPr lang="de-DE" sz="2400"/>
          </a:p>
          <a:p>
            <a:pPr marL="171450" indent="-129540">
              <a:buSzPct val="75000"/>
              <a:buFont typeface="Noto Sans Symbols"/>
              <a:buChar char="❑"/>
            </a:pPr>
            <a:r>
              <a:rPr lang="de-DE" sz="2800"/>
              <a:t> mit der LMU-Card</a:t>
            </a:r>
            <a:br>
              <a:rPr lang="de-DE" sz="2400"/>
            </a:br>
            <a:endParaRPr lang="de-DE" sz="2400"/>
          </a:p>
          <a:p>
            <a:pPr marL="171450" indent="-129540">
              <a:buSzPct val="75000"/>
              <a:buFont typeface="Noto Sans Symbols"/>
              <a:buChar char="❑"/>
            </a:pPr>
            <a:r>
              <a:rPr lang="de-DE" sz="2800"/>
              <a:t> Cloud-Printing: </a:t>
            </a:r>
            <a:r>
              <a:rPr lang="de-DE" sz="2400" u="sng">
                <a:solidFill>
                  <a:schemeClr val="hlink"/>
                </a:solidFill>
                <a:hlinkClick r:id="rId4"/>
              </a:rPr>
              <a:t>https://www.ub.uni-muenchen.de/arbeiten/drucken/drucken/index.html</a:t>
            </a:r>
            <a:endParaRPr lang="de-DE" sz="2400"/>
          </a:p>
          <a:p>
            <a:pPr marL="457200"/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5FE3AC0-73D9-00EF-F883-04D7FB6BBA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0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7C241B45-BF25-80C7-FDDE-D71EE25D4C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0" b="64387"/>
          <a:stretch>
            <a:fillRect/>
          </a:stretch>
        </p:blipFill>
        <p:spPr>
          <a:xfrm>
            <a:off x="0" y="205"/>
            <a:ext cx="12192000" cy="6857795"/>
          </a:xfrm>
          <a:prstGeom prst="rect">
            <a:avLst/>
          </a:prstGeom>
        </p:spPr>
      </p:pic>
      <p:sp>
        <p:nvSpPr>
          <p:cNvPr id="140" name="Google Shape;140;p7"/>
          <p:cNvSpPr txBox="1">
            <a:spLocks noGrp="1"/>
          </p:cNvSpPr>
          <p:nvPr>
            <p:ph type="title"/>
          </p:nvPr>
        </p:nvSpPr>
        <p:spPr>
          <a:xfrm>
            <a:off x="2152650" y="59426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c.t.</a:t>
            </a:r>
            <a:r>
              <a:rPr lang="en-US" sz="60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  </a:t>
            </a:r>
            <a:r>
              <a:rPr lang="en-US" sz="66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und</a:t>
            </a:r>
            <a:r>
              <a:rPr lang="en-US" sz="60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  </a:t>
            </a:r>
            <a:r>
              <a:rPr lang="en-US" sz="66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s.t.</a:t>
            </a:r>
            <a:endParaRPr sz="6600" u="sng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7"/>
          <p:cNvSpPr txBox="1">
            <a:spLocks noGrp="1"/>
          </p:cNvSpPr>
          <p:nvPr>
            <p:ph type="body" idx="1"/>
          </p:nvPr>
        </p:nvSpPr>
        <p:spPr>
          <a:xfrm>
            <a:off x="2486731" y="2456017"/>
            <a:ext cx="7218537" cy="3663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1" indent="0">
              <a:spcBef>
                <a:spcPts val="0"/>
              </a:spcBef>
              <a:buSzPts val="32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„</a:t>
            </a:r>
            <a:r>
              <a:rPr lang="en-US" sz="3200"/>
              <a:t>c.t.“</a:t>
            </a:r>
            <a:r>
              <a:rPr lang="en-US" sz="3200" i="1"/>
              <a:t> lat. cum tempore</a:t>
            </a:r>
            <a:r>
              <a:rPr lang="en-US" sz="3200"/>
              <a:t> = „mit der Zeit“    </a:t>
            </a:r>
            <a:endParaRPr/>
          </a:p>
          <a:p>
            <a:pPr marL="342900" lvl="1" indent="0">
              <a:buSzPts val="3200"/>
              <a:buNone/>
            </a:pPr>
            <a:r>
              <a:rPr lang="en-US" sz="3200"/>
              <a:t>„s.t.“ </a:t>
            </a:r>
            <a:r>
              <a:rPr lang="en-US" sz="3200" i="1"/>
              <a:t>lat. sine tempore</a:t>
            </a:r>
            <a:r>
              <a:rPr lang="en-US" sz="3200"/>
              <a:t> = „ohne die Zeit“</a:t>
            </a:r>
            <a:endParaRPr/>
          </a:p>
          <a:p>
            <a:pPr marL="342900" lvl="1" indent="0">
              <a:buSzPts val="3200"/>
              <a:buNone/>
            </a:pPr>
            <a:endParaRPr lang="de-DE" sz="2400"/>
          </a:p>
          <a:p>
            <a:pPr marL="342900" lvl="1" indent="0">
              <a:buSzPts val="3200"/>
              <a:buNone/>
            </a:pPr>
            <a:endParaRPr sz="2400"/>
          </a:p>
          <a:p>
            <a:pPr marL="514350" lvl="1" indent="-203200">
              <a:buSzPct val="75000"/>
              <a:buFont typeface="Noto Sans Symbols"/>
              <a:buChar char="❑"/>
            </a:pPr>
            <a:r>
              <a:rPr lang="en-US" sz="3200"/>
              <a:t> 10 Uhr c.t.: 10:15 Uhr - 11:45 Uhr </a:t>
            </a:r>
            <a:endParaRPr sz="3200"/>
          </a:p>
          <a:p>
            <a:pPr marL="514350" lvl="1" indent="-203200">
              <a:buSzPct val="75000"/>
              <a:buFont typeface="Noto Sans Symbols"/>
              <a:buChar char="❑"/>
            </a:pPr>
            <a:r>
              <a:rPr lang="en-US" sz="3200"/>
              <a:t> 10 Uhr s.t.: 10:00 Uhr – 11:30 Uhr </a:t>
            </a:r>
            <a:endParaRPr sz="3200"/>
          </a:p>
          <a:p>
            <a:pPr marL="514350" lvl="1" indent="-203200">
              <a:buSzPct val="75000"/>
              <a:buFont typeface="Noto Sans Symbols"/>
              <a:buChar char="❑"/>
            </a:pPr>
            <a:r>
              <a:rPr lang="en-US" sz="3200"/>
              <a:t> meiste Veranstaltungen starten c.t.</a:t>
            </a:r>
            <a:endParaRPr/>
          </a:p>
          <a:p>
            <a:pPr marL="171450" indent="-38100">
              <a:buSzPts val="2100"/>
              <a:buNone/>
            </a:pPr>
            <a:endParaRPr/>
          </a:p>
          <a:p>
            <a:pPr marL="171450" indent="-38100">
              <a:buSzPts val="2100"/>
              <a:buNone/>
            </a:pPr>
            <a:endParaRPr/>
          </a:p>
          <a:p>
            <a:pPr marL="171450" indent="-38100">
              <a:buSzPts val="2100"/>
              <a:buNone/>
            </a:pPr>
            <a:endParaRPr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EF684B5-D7C7-9DE4-2A3B-877DEFB1AF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B4C0AC0-4BF7-0094-9DCD-5933F87993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94" t="54204" b="20198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48" name="Google Shape;148;p8"/>
          <p:cNvSpPr txBox="1">
            <a:spLocks noGrp="1"/>
          </p:cNvSpPr>
          <p:nvPr>
            <p:ph type="title"/>
          </p:nvPr>
        </p:nvSpPr>
        <p:spPr>
          <a:xfrm>
            <a:off x="2152650" y="334219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LMU online</a:t>
            </a:r>
            <a:endParaRPr u="sng">
              <a:latin typeface="Amasis MT Pro Black" panose="02040A04050005020304" pitchFamily="18" charset="0"/>
            </a:endParaRPr>
          </a:p>
        </p:txBody>
      </p:sp>
      <p:sp>
        <p:nvSpPr>
          <p:cNvPr id="149" name="Google Shape;149;p8"/>
          <p:cNvSpPr txBox="1">
            <a:spLocks noGrp="1"/>
          </p:cNvSpPr>
          <p:nvPr>
            <p:ph type="body" idx="1"/>
          </p:nvPr>
        </p:nvSpPr>
        <p:spPr>
          <a:xfrm>
            <a:off x="1602853" y="1994001"/>
            <a:ext cx="9618803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129540">
              <a:lnSpc>
                <a:spcPct val="80000"/>
              </a:lnSpc>
              <a:spcBef>
                <a:spcPts val="0"/>
              </a:spcBef>
              <a:buSzPct val="75000"/>
              <a:buFont typeface="Noto Sans Symbols"/>
              <a:buChar char="❑"/>
            </a:pPr>
            <a:r>
              <a:rPr lang="en-US" sz="3200"/>
              <a:t> Anmeldung für fast alle LMU-Services:</a:t>
            </a:r>
            <a:endParaRPr lang="en-US" sz="2540"/>
          </a:p>
          <a:p>
            <a:pPr marL="514350" lvl="1" indent="-148590">
              <a:lnSpc>
                <a:spcPct val="100000"/>
              </a:lnSpc>
              <a:buSzPct val="75000"/>
              <a:buFont typeface="Noto Sans Symbols"/>
              <a:buChar char="❑"/>
            </a:pPr>
            <a:r>
              <a:rPr lang="en-US" sz="2400"/>
              <a:t> Mailadresse: standardmäßig </a:t>
            </a:r>
            <a:r>
              <a:rPr lang="en-US" sz="2400" u="sng">
                <a:solidFill>
                  <a:schemeClr val="hlink"/>
                </a:solidFill>
                <a:hlinkClick r:id="rId4"/>
              </a:rPr>
              <a:t>Vorname.Nachname@campus.lmu.de</a:t>
            </a:r>
            <a:r>
              <a:rPr lang="en-US" sz="2400"/>
              <a:t> </a:t>
            </a:r>
          </a:p>
          <a:p>
            <a:pPr marL="514350" lvl="1" indent="-148590">
              <a:lnSpc>
                <a:spcPct val="100000"/>
              </a:lnSpc>
              <a:buSzPct val="75000"/>
              <a:buFont typeface="Noto Sans Symbols"/>
              <a:buChar char="❑"/>
            </a:pPr>
            <a:r>
              <a:rPr lang="en-US" sz="2400"/>
              <a:t> Benutzername: Mailadresse ohne @campus.lmu.de</a:t>
            </a:r>
          </a:p>
          <a:p>
            <a:pPr marL="365760" lvl="1" indent="0">
              <a:lnSpc>
                <a:spcPct val="100000"/>
              </a:lnSpc>
              <a:buSzPts val="1840"/>
              <a:buNone/>
            </a:pPr>
            <a:r>
              <a:rPr lang="en-US" sz="2400"/>
              <a:t>	           oder: LRZ-Kennung </a:t>
            </a:r>
            <a:r>
              <a:rPr lang="en-US" sz="2000">
                <a:solidFill>
                  <a:schemeClr val="bg1">
                    <a:lumMod val="50000"/>
                  </a:schemeClr>
                </a:solidFill>
              </a:rPr>
              <a:t>(sowas wie ab12cde, nachschaubar im LMU-Portal)</a:t>
            </a:r>
          </a:p>
          <a:p>
            <a:pPr marL="514350" lvl="1" indent="-148590">
              <a:lnSpc>
                <a:spcPct val="100000"/>
              </a:lnSpc>
              <a:buSzPct val="75000"/>
              <a:buFont typeface="Noto Sans Symbols"/>
              <a:buChar char="❑"/>
            </a:pPr>
            <a:r>
              <a:rPr lang="en-US" sz="2400"/>
              <a:t> Passwort: selbst festgelegt</a:t>
            </a:r>
          </a:p>
          <a:p>
            <a:pPr marL="41910" indent="0">
              <a:lnSpc>
                <a:spcPct val="80000"/>
              </a:lnSpc>
              <a:spcBef>
                <a:spcPts val="0"/>
              </a:spcBef>
              <a:buSzPts val="2540"/>
              <a:buNone/>
            </a:pPr>
            <a:endParaRPr lang="en-US" sz="4400"/>
          </a:p>
          <a:p>
            <a:pPr marL="171450" indent="-129540">
              <a:lnSpc>
                <a:spcPct val="80000"/>
              </a:lnSpc>
              <a:spcBef>
                <a:spcPts val="0"/>
              </a:spcBef>
              <a:buSzPct val="75000"/>
              <a:buFont typeface="Noto Sans Symbols"/>
              <a:buChar char="❑"/>
            </a:pPr>
            <a:r>
              <a:rPr lang="en-US" sz="3200"/>
              <a:t> Eduroam (Uni-WLAN)</a:t>
            </a:r>
            <a:endParaRPr sz="3200"/>
          </a:p>
          <a:p>
            <a:pPr marL="514350" lvl="1" indent="-152400">
              <a:lnSpc>
                <a:spcPct val="80000"/>
              </a:lnSpc>
              <a:spcAft>
                <a:spcPts val="600"/>
              </a:spcAft>
              <a:buSzPct val="75000"/>
              <a:buFont typeface="Noto Sans Symbols"/>
              <a:buChar char="❑"/>
            </a:pPr>
            <a:r>
              <a:rPr lang="en-US" sz="2400"/>
              <a:t> in allen Uni-Gebäuden (sogar international verbreitet)</a:t>
            </a:r>
            <a:endParaRPr sz="2400"/>
          </a:p>
          <a:p>
            <a:pPr marL="171450" indent="-129540">
              <a:lnSpc>
                <a:spcPct val="80000"/>
              </a:lnSpc>
              <a:buSzPct val="75000"/>
              <a:buFont typeface="Noto Sans Symbols"/>
              <a:buChar char="❑"/>
            </a:pPr>
            <a:r>
              <a:rPr lang="en-US" sz="3200"/>
              <a:t> Alternativ: BayernWLAN </a:t>
            </a:r>
            <a:r>
              <a:rPr lang="en-US" sz="2400">
                <a:solidFill>
                  <a:schemeClr val="bg1">
                    <a:lumMod val="50000"/>
                  </a:schemeClr>
                </a:solidFill>
              </a:rPr>
              <a:t>(Anmeldung ohne Account) </a:t>
            </a:r>
            <a:endParaRPr sz="100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2EA8E30-C330-B0F6-2BA6-F0868134E3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15FC43C7-ECA3-5FEA-CA84-F8C25BAF0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3" name="Google Shape;233;p21"/>
          <p:cNvSpPr txBox="1">
            <a:spLocks noGrp="1"/>
          </p:cNvSpPr>
          <p:nvPr>
            <p:ph type="title"/>
          </p:nvPr>
        </p:nvSpPr>
        <p:spPr>
          <a:xfrm>
            <a:off x="2152649" y="241533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000"/>
            </a:pPr>
            <a:r>
              <a:rPr lang="en-US" sz="63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LMU Raumfinder</a:t>
            </a:r>
            <a:endParaRPr sz="6300" u="sng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1"/>
          <p:cNvSpPr txBox="1">
            <a:spLocks noGrp="1"/>
          </p:cNvSpPr>
          <p:nvPr>
            <p:ph type="body" idx="1"/>
          </p:nvPr>
        </p:nvSpPr>
        <p:spPr>
          <a:xfrm>
            <a:off x="2827872" y="1808629"/>
            <a:ext cx="6536254" cy="676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171450">
              <a:spcBef>
                <a:spcPts val="0"/>
              </a:spcBef>
              <a:buSzPct val="75000"/>
              <a:buFont typeface="Noto Sans Symbols"/>
              <a:buChar char="❑"/>
            </a:pPr>
            <a:r>
              <a:rPr lang="en-US" sz="3200"/>
              <a:t> alte Android-App oder im Browser</a:t>
            </a:r>
            <a:endParaRPr sz="2900"/>
          </a:p>
        </p:txBody>
      </p:sp>
      <p:pic>
        <p:nvPicPr>
          <p:cNvPr id="235" name="Google Shape;235;p21"/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57440" y="2398152"/>
            <a:ext cx="5477120" cy="4367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D43021AF-6D1C-193A-D4B1-FD3F3D6014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9779" y="2398151"/>
            <a:ext cx="6303429" cy="436783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2465E619-1446-FDF0-291E-2278B6318C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>
          <a:extLst>
            <a:ext uri="{FF2B5EF4-FFF2-40B4-BE49-F238E27FC236}">
              <a16:creationId xmlns:a16="http://schemas.microsoft.com/office/drawing/2014/main" id="{8CE00490-4616-0B8F-A468-1797B924D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F0631AE9-3A44-35BC-3BE7-6F79BCA2F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3" name="Google Shape;233;p21">
            <a:extLst>
              <a:ext uri="{FF2B5EF4-FFF2-40B4-BE49-F238E27FC236}">
                <a16:creationId xmlns:a16="http://schemas.microsoft.com/office/drawing/2014/main" id="{D4D071F3-B617-1C5B-086D-BD32E1E9C5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49" y="241533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000"/>
            </a:pPr>
            <a:r>
              <a:rPr lang="en-US" sz="6300" u="sng">
                <a:latin typeface="Amasis MT Pro Black" panose="02040A04050005020304" pitchFamily="18" charset="0"/>
                <a:cs typeface="Arial"/>
                <a:sym typeface="Arial"/>
              </a:rPr>
              <a:t>LMU</a:t>
            </a:r>
            <a:r>
              <a:rPr lang="en-US" sz="6300" u="sng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 Raumfinder</a:t>
            </a:r>
            <a:endParaRPr sz="6300" u="sng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1">
            <a:extLst>
              <a:ext uri="{FF2B5EF4-FFF2-40B4-BE49-F238E27FC236}">
                <a16:creationId xmlns:a16="http://schemas.microsoft.com/office/drawing/2014/main" id="{A4B30C74-74F1-F101-17EE-DAA90B24D6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827872" y="1808629"/>
            <a:ext cx="6536254" cy="676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171450">
              <a:spcBef>
                <a:spcPts val="0"/>
              </a:spcBef>
              <a:buSzPct val="75000"/>
              <a:buFont typeface="Noto Sans Symbols"/>
              <a:buChar char="❑"/>
            </a:pPr>
            <a:r>
              <a:rPr lang="en-US" sz="3200"/>
              <a:t> alte Android-App oder im Browser</a:t>
            </a:r>
            <a:endParaRPr sz="2900"/>
          </a:p>
        </p:txBody>
      </p:sp>
      <p:pic>
        <p:nvPicPr>
          <p:cNvPr id="235" name="Google Shape;235;p21">
            <a:extLst>
              <a:ext uri="{FF2B5EF4-FFF2-40B4-BE49-F238E27FC236}">
                <a16:creationId xmlns:a16="http://schemas.microsoft.com/office/drawing/2014/main" id="{63009408-DFB3-971F-641A-E87986DEC5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199" y="2375001"/>
            <a:ext cx="5477120" cy="4367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AAFA8AA-8079-CB5D-7823-3A0F45FA8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518" y="2375002"/>
            <a:ext cx="6303429" cy="436783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B5B8F8D-99BF-A451-46B3-F1B69E1917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469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24A5D13D-27DF-67B7-058E-D85582E52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8" name="Google Shape;248;p23"/>
          <p:cNvSpPr txBox="1">
            <a:spLocks noGrp="1"/>
          </p:cNvSpPr>
          <p:nvPr>
            <p:ph type="title"/>
          </p:nvPr>
        </p:nvSpPr>
        <p:spPr>
          <a:xfrm>
            <a:off x="2152650" y="365127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000"/>
            </a:pPr>
            <a:r>
              <a:rPr lang="en-US" sz="6600" u="sng">
                <a:latin typeface="Amasis MT Pro Black" panose="02040A04050005020304" pitchFamily="18" charset="0"/>
                <a:cs typeface="Arial"/>
                <a:sym typeface="Arial"/>
              </a:rPr>
              <a:t>Mensaaaa</a:t>
            </a:r>
            <a:endParaRPr sz="6600" u="sng">
              <a:latin typeface="Amasis MT Pro Black" panose="02040A04050005020304" pitchFamily="18" charset="0"/>
              <a:cs typeface="Arial"/>
              <a:sym typeface="Arial"/>
            </a:endParaRPr>
          </a:p>
        </p:txBody>
      </p:sp>
      <p:sp>
        <p:nvSpPr>
          <p:cNvPr id="249" name="Google Shape;249;p23"/>
          <p:cNvSpPr txBox="1">
            <a:spLocks noGrp="1"/>
          </p:cNvSpPr>
          <p:nvPr>
            <p:ph type="body" idx="1"/>
          </p:nvPr>
        </p:nvSpPr>
        <p:spPr>
          <a:xfrm>
            <a:off x="3873499" y="1918404"/>
            <a:ext cx="820158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171450">
              <a:lnSpc>
                <a:spcPct val="114000"/>
              </a:lnSpc>
              <a:spcBef>
                <a:spcPts val="0"/>
              </a:spcBef>
              <a:buSzPct val="75000"/>
              <a:buFont typeface="Noto Sans Symbols"/>
              <a:buChar char="❑"/>
            </a:pPr>
            <a:r>
              <a:rPr lang="en-US" sz="3200"/>
              <a:t> verschiedene Standorte  </a:t>
            </a:r>
            <a:endParaRPr/>
          </a:p>
          <a:p>
            <a:pPr marL="171450" indent="-171450">
              <a:lnSpc>
                <a:spcPct val="114000"/>
              </a:lnSpc>
              <a:buSzPct val="75000"/>
              <a:buFont typeface="Noto Sans Symbols"/>
              <a:buChar char="❑"/>
            </a:pPr>
            <a:r>
              <a:rPr lang="en-US" sz="3200"/>
              <a:t> Mensa (</a:t>
            </a:r>
            <a:r>
              <a:rPr lang="en-US" sz="2400">
                <a:sym typeface="Wingdings" panose="05000000000000000000" pitchFamily="2" charset="2"/>
              </a:rPr>
              <a:t></a:t>
            </a:r>
            <a:r>
              <a:rPr lang="en-US" sz="3200">
                <a:sym typeface="Wingdings" panose="05000000000000000000" pitchFamily="2" charset="2"/>
              </a:rPr>
              <a:t> </a:t>
            </a:r>
            <a:r>
              <a:rPr lang="en-US" sz="3200"/>
              <a:t>Mittagessen) </a:t>
            </a:r>
            <a:endParaRPr sz="3200"/>
          </a:p>
          <a:p>
            <a:pPr marL="171450" indent="-171450">
              <a:lnSpc>
                <a:spcPct val="114000"/>
              </a:lnSpc>
              <a:buSzPct val="75000"/>
              <a:buFont typeface="Noto Sans Symbols"/>
              <a:buChar char="❑"/>
            </a:pPr>
            <a:r>
              <a:rPr lang="en-US" sz="3200"/>
              <a:t> StuBistro &amp; StuCafé (</a:t>
            </a:r>
            <a:r>
              <a:rPr lang="en-US" sz="2400">
                <a:sym typeface="Wingdings" panose="05000000000000000000" pitchFamily="2" charset="2"/>
              </a:rPr>
              <a:t></a:t>
            </a:r>
            <a:r>
              <a:rPr lang="en-US" sz="3200">
                <a:sym typeface="Wingdings" panose="05000000000000000000" pitchFamily="2" charset="2"/>
              </a:rPr>
              <a:t> </a:t>
            </a:r>
            <a:r>
              <a:rPr lang="en-US" sz="3200"/>
              <a:t>Kaffee &amp; Snacks)</a:t>
            </a:r>
            <a:endParaRPr/>
          </a:p>
          <a:p>
            <a:pPr marL="171450" indent="-171450">
              <a:lnSpc>
                <a:spcPct val="114000"/>
              </a:lnSpc>
              <a:buSzPct val="75000"/>
              <a:buFont typeface="Noto Sans Symbols"/>
              <a:buChar char="❑"/>
            </a:pPr>
            <a:r>
              <a:rPr lang="en-US" sz="3200"/>
              <a:t> Bezahlung mit LMU Card oder Bankkarte</a:t>
            </a:r>
            <a:endParaRPr/>
          </a:p>
          <a:p>
            <a:pPr marL="514350" lvl="1" indent="-171450">
              <a:lnSpc>
                <a:spcPct val="114000"/>
              </a:lnSpc>
              <a:buSzPct val="75000"/>
              <a:buFont typeface="Noto Sans Symbols"/>
              <a:buChar char="❑"/>
            </a:pPr>
            <a:r>
              <a:rPr lang="en-US" sz="2200"/>
              <a:t> LMUcard muss man vorher mit Bargeld an Automaten aufladen </a:t>
            </a:r>
            <a:endParaRPr/>
          </a:p>
          <a:p>
            <a:pPr marL="514350" lvl="1" indent="-171450">
              <a:lnSpc>
                <a:spcPct val="114000"/>
              </a:lnSpc>
              <a:buSzPct val="75000"/>
              <a:buFont typeface="Noto Sans Symbols"/>
              <a:buChar char="❑"/>
            </a:pPr>
            <a:r>
              <a:rPr lang="en-US" sz="2200"/>
              <a:t> Tipp: Autoload beantragen </a:t>
            </a:r>
            <a:endParaRPr/>
          </a:p>
          <a:p>
            <a:pPr marL="171450" indent="-171450">
              <a:lnSpc>
                <a:spcPct val="114000"/>
              </a:lnSpc>
              <a:buSzPct val="75000"/>
              <a:buFont typeface="Noto Sans Symbols"/>
              <a:buChar char="❑"/>
            </a:pPr>
            <a:r>
              <a:rPr lang="en-US" sz="3200"/>
              <a:t> Speiseplan auf StuWerk-Website/Mensa-App</a:t>
            </a:r>
            <a:endParaRPr sz="320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D813F5D-C5FE-2CF7-E8BB-650A60F5D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pic>
        <p:nvPicPr>
          <p:cNvPr id="4" name="Google Shape;252;p23">
            <a:extLst>
              <a:ext uri="{FF2B5EF4-FFF2-40B4-BE49-F238E27FC236}">
                <a16:creationId xmlns:a16="http://schemas.microsoft.com/office/drawing/2014/main" id="{A3CD49C8-5B3A-9B71-026E-374F77741C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6786" b="66518" l="5778" r="93333">
                        <a14:foregroundMark x1="32444" y1="42411" x2="32000" y2="31696"/>
                        <a14:foregroundMark x1="32000" y1="31696" x2="40889" y2="29018"/>
                        <a14:foregroundMark x1="40889" y1="29018" x2="48000" y2="34375"/>
                        <a14:foregroundMark x1="48000" y1="34375" x2="48444" y2="43750"/>
                        <a14:foregroundMark x1="48444" y1="43750" x2="36444" y2="45089"/>
                        <a14:foregroundMark x1="36444" y1="45089" x2="30222" y2="41071"/>
                        <a14:foregroundMark x1="30222" y1="41071" x2="29778" y2="39286"/>
                        <a14:foregroundMark x1="58667" y1="45536" x2="58667" y2="33929"/>
                        <a14:foregroundMark x1="58667" y1="33929" x2="66667" y2="33036"/>
                        <a14:foregroundMark x1="66667" y1="33036" x2="72444" y2="45982"/>
                        <a14:foregroundMark x1="72444" y1="45982" x2="62667" y2="46429"/>
                        <a14:foregroundMark x1="62667" y1="46429" x2="58222" y2="45089"/>
                        <a14:foregroundMark x1="12444" y1="48661" x2="4444" y2="63393"/>
                        <a14:foregroundMark x1="4444" y1="63393" x2="12889" y2="67411"/>
                        <a14:foregroundMark x1="12889" y1="67411" x2="20000" y2="66964"/>
                        <a14:foregroundMark x1="20000" y1="66964" x2="20000" y2="60714"/>
                        <a14:foregroundMark x1="20000" y1="60714" x2="14667" y2="51786"/>
                        <a14:foregroundMark x1="14667" y1="51786" x2="11111" y2="49554"/>
                        <a14:foregroundMark x1="8444" y1="49107" x2="8889" y2="49107"/>
                        <a14:foregroundMark x1="6222" y1="58929" x2="6222" y2="66518"/>
                        <a14:foregroundMark x1="6222" y1="66518" x2="9333" y2="60268"/>
                        <a14:foregroundMark x1="9333" y1="60268" x2="8000" y2="58482"/>
                        <a14:foregroundMark x1="32889" y1="33036" x2="39556" y2="27232"/>
                        <a14:foregroundMark x1="39556" y1="27232" x2="33778" y2="33482"/>
                        <a14:foregroundMark x1="33778" y1="33482" x2="33333" y2="33482"/>
                        <a14:foregroundMark x1="87556" y1="50446" x2="93333" y2="65625"/>
                        <a14:foregroundMark x1="93333" y1="65625" x2="88889" y2="58482"/>
                        <a14:foregroundMark x1="88889" y1="58482" x2="88000" y2="52679"/>
                      </a14:backgroundRemoval>
                    </a14:imgEffect>
                  </a14:imgLayer>
                </a14:imgProps>
              </a:ext>
            </a:extLst>
          </a:blip>
          <a:srcRect t="24773" b="31071"/>
          <a:stretch/>
        </p:blipFill>
        <p:spPr>
          <a:xfrm>
            <a:off x="6738797" y="178994"/>
            <a:ext cx="1403350" cy="619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0789578-A114-CF90-C592-5A7FE6B9E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0" y="779"/>
            <a:ext cx="12192000" cy="6856442"/>
          </a:xfrm>
          <a:prstGeom prst="rect">
            <a:avLst/>
          </a:prstGeom>
        </p:spPr>
      </p:pic>
      <p:sp>
        <p:nvSpPr>
          <p:cNvPr id="266" name="Google Shape;266;p25"/>
          <p:cNvSpPr txBox="1">
            <a:spLocks noGrp="1"/>
          </p:cNvSpPr>
          <p:nvPr>
            <p:ph type="title"/>
          </p:nvPr>
        </p:nvSpPr>
        <p:spPr>
          <a:xfrm>
            <a:off x="1273216" y="454440"/>
            <a:ext cx="9112886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000"/>
            </a:pPr>
            <a:r>
              <a:rPr lang="en-US" sz="60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Studentisches Wohnen</a:t>
            </a:r>
            <a:endParaRPr sz="6000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5"/>
          <p:cNvSpPr txBox="1">
            <a:spLocks noGrp="1"/>
          </p:cNvSpPr>
          <p:nvPr>
            <p:ph type="body" idx="1"/>
          </p:nvPr>
        </p:nvSpPr>
        <p:spPr>
          <a:xfrm>
            <a:off x="1902150" y="2019781"/>
            <a:ext cx="8387700" cy="410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171450">
              <a:spcBef>
                <a:spcPts val="0"/>
              </a:spcBef>
              <a:spcAft>
                <a:spcPts val="1500"/>
              </a:spcAft>
              <a:buSzPct val="75000"/>
              <a:buFont typeface="Noto Sans Symbols"/>
              <a:buChar char="❑"/>
            </a:pPr>
            <a:r>
              <a:rPr lang="en-US" sz="3200"/>
              <a:t> Studierendenwerk ist für Vergabe von</a:t>
            </a:r>
            <a:br>
              <a:rPr lang="en-US" sz="3200"/>
            </a:br>
            <a:r>
              <a:rPr lang="en-US" sz="3200"/>
              <a:t>   Wohnheimplätzen verantwortlich</a:t>
            </a:r>
          </a:p>
          <a:p>
            <a:pPr marL="171450" indent="-171450">
              <a:spcBef>
                <a:spcPts val="0"/>
              </a:spcBef>
              <a:spcAft>
                <a:spcPts val="1200"/>
              </a:spcAft>
              <a:buSzPct val="75000"/>
              <a:buFont typeface="Noto Sans Symbols"/>
              <a:buChar char="❑"/>
            </a:pPr>
            <a:r>
              <a:rPr lang="de-DE" sz="3200"/>
              <a:t> Wohnheime etc. findet ihr auf deren Website </a:t>
            </a:r>
          </a:p>
          <a:p>
            <a:pPr marL="171450" indent="-171450">
              <a:spcAft>
                <a:spcPts val="600"/>
              </a:spcAft>
              <a:buSzPct val="75000"/>
              <a:buFont typeface="Noto Sans Symbols"/>
              <a:buChar char="❑"/>
            </a:pPr>
            <a:r>
              <a:rPr lang="en-US" sz="3200"/>
              <a:t> Online-Bewerbung über Website</a:t>
            </a:r>
          </a:p>
          <a:p>
            <a:pPr marL="1085850" lvl="2" indent="-171450">
              <a:spcAft>
                <a:spcPts val="600"/>
              </a:spcAft>
              <a:buSzPct val="75000"/>
              <a:buFont typeface="Noto Sans Symbols"/>
              <a:buChar char="❑"/>
            </a:pPr>
            <a:r>
              <a:rPr lang="en-US" sz="2800"/>
              <a:t> lange Wartezeiten</a:t>
            </a:r>
          </a:p>
          <a:p>
            <a:pPr marL="939800" lvl="2" indent="0">
              <a:spcBef>
                <a:spcPts val="0"/>
              </a:spcBef>
              <a:spcAft>
                <a:spcPts val="600"/>
              </a:spcAft>
              <a:buSzPts val="3200"/>
              <a:buNone/>
            </a:pPr>
            <a:r>
              <a:rPr lang="en-US" sz="2400">
                <a:sym typeface="Wingdings" panose="05000000000000000000" pitchFamily="2" charset="2"/>
              </a:rPr>
              <a:t></a:t>
            </a:r>
            <a:r>
              <a:rPr lang="en-US" sz="3200">
                <a:sym typeface="Wingdings" panose="05000000000000000000" pitchFamily="2" charset="2"/>
              </a:rPr>
              <a:t> </a:t>
            </a:r>
            <a:r>
              <a:rPr lang="en-US" sz="2800"/>
              <a:t>sofort bewerben! </a:t>
            </a:r>
            <a:endParaRPr sz="3200"/>
          </a:p>
        </p:txBody>
      </p:sp>
      <p:pic>
        <p:nvPicPr>
          <p:cNvPr id="268" name="Google Shape;268;p25" descr="Ein Bild, das Text, Visitenkarte, Schrift, Screenshot enthält.&#10;&#10;Automatisch generierte Beschreibung"/>
          <p:cNvPicPr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49876" y="4320499"/>
            <a:ext cx="2989675" cy="2537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5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1402" y="5082275"/>
            <a:ext cx="1783675" cy="177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78E17650-DFE9-518E-6DD7-4D536899E8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>
          <a:extLst>
            <a:ext uri="{FF2B5EF4-FFF2-40B4-BE49-F238E27FC236}">
              <a16:creationId xmlns:a16="http://schemas.microsoft.com/office/drawing/2014/main" id="{C086C8D1-8E82-8D73-24FE-48D292899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67243BF-E2FC-C4A1-7743-72C5BF05D4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94" t="54204" b="20198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74" name="Google Shape;274;p26">
            <a:extLst>
              <a:ext uri="{FF2B5EF4-FFF2-40B4-BE49-F238E27FC236}">
                <a16:creationId xmlns:a16="http://schemas.microsoft.com/office/drawing/2014/main" id="{D9E33273-9200-6040-DD8D-4291D36294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50" y="191294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000"/>
            </a:pPr>
            <a:r>
              <a:rPr lang="en-US" sz="54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Beratung Studierendenwerk</a:t>
            </a:r>
            <a:endParaRPr sz="5400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26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C8507BE9-1BF8-2076-A937-96CFBE751713}"/>
              </a:ext>
            </a:extLst>
          </p:cNvPr>
          <p:cNvPicPr>
            <a:picLocks noGrp="1" noChangeAspect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3167583" y="1702252"/>
            <a:ext cx="5856834" cy="4970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D5DFF15-9C88-C92D-E05C-C3AB6A3731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8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C422C93C-8F05-62A0-47C7-2D1BC12B9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Google Shape;133;p6">
            <a:extLst>
              <a:ext uri="{FF2B5EF4-FFF2-40B4-BE49-F238E27FC236}">
                <a16:creationId xmlns:a16="http://schemas.microsoft.com/office/drawing/2014/main" id="{D0C2D738-9EF9-C342-3320-72B2D53BB6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2650" y="123093"/>
            <a:ext cx="7886700" cy="159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>
                <a:latin typeface="Arial"/>
                <a:ea typeface="Arial"/>
                <a:cs typeface="Arial"/>
                <a:sym typeface="Arial"/>
              </a:rPr>
              <a:t>____________</a:t>
            </a:r>
            <a:br>
              <a:rPr lang="en-US" sz="2000" u="sng"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bg1">
                    <a:lumMod val="50000"/>
                  </a:schemeClr>
                </a:solidFill>
              </a:rPr>
              <a:t>Münchner Verkehrsverbund</a:t>
            </a:r>
            <a:endParaRPr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Google Shape;133;p6">
            <a:extLst>
              <a:ext uri="{FF2B5EF4-FFF2-40B4-BE49-F238E27FC236}">
                <a16:creationId xmlns:a16="http://schemas.microsoft.com/office/drawing/2014/main" id="{ABEAC382-96D7-DDE5-4A82-3D60717093D3}"/>
              </a:ext>
            </a:extLst>
          </p:cNvPr>
          <p:cNvSpPr txBox="1">
            <a:spLocks/>
          </p:cNvSpPr>
          <p:nvPr/>
        </p:nvSpPr>
        <p:spPr>
          <a:xfrm>
            <a:off x="2152650" y="57644"/>
            <a:ext cx="7886700" cy="1516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6600"/>
            </a:pPr>
            <a:r>
              <a:rPr lang="en-US" sz="6600" b="1">
                <a:latin typeface="Arial"/>
                <a:ea typeface="Arial"/>
                <a:cs typeface="Arial"/>
                <a:sym typeface="Arial"/>
              </a:rPr>
              <a:t>MVV</a:t>
            </a:r>
            <a:r>
              <a:rPr lang="en-US" sz="2000" u="sng">
                <a:latin typeface="Arial"/>
                <a:ea typeface="Arial"/>
                <a:cs typeface="Arial"/>
                <a:sym typeface="Arial"/>
              </a:rPr>
              <a:t> </a:t>
            </a:r>
            <a:endParaRPr lang="en-US" u="sng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4" name="Google Shape;314;p31"/>
          <p:cNvSpPr txBox="1">
            <a:spLocks noGrp="1"/>
          </p:cNvSpPr>
          <p:nvPr>
            <p:ph type="body" idx="1"/>
          </p:nvPr>
        </p:nvSpPr>
        <p:spPr>
          <a:xfrm>
            <a:off x="1749237" y="1870107"/>
            <a:ext cx="91440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indent="-158750">
              <a:spcBef>
                <a:spcPts val="0"/>
              </a:spcBef>
              <a:buSzPct val="75000"/>
              <a:buFont typeface="Calibri"/>
              <a:buChar char="❑"/>
            </a:pPr>
            <a:r>
              <a:rPr lang="en-US" sz="3000" dirty="0"/>
              <a:t>  </a:t>
            </a:r>
            <a:r>
              <a:rPr lang="en-US" sz="3000" dirty="0" err="1"/>
              <a:t>Ermäßigtes</a:t>
            </a:r>
            <a:r>
              <a:rPr lang="en-US" sz="3000" dirty="0"/>
              <a:t> </a:t>
            </a:r>
            <a:r>
              <a:rPr lang="en-US" sz="3000" dirty="0" err="1"/>
              <a:t>Deutschlandticket</a:t>
            </a:r>
            <a:r>
              <a:rPr lang="en-US" sz="3000" dirty="0"/>
              <a:t> für 43€ </a:t>
            </a:r>
            <a:r>
              <a:rPr lang="en-US" sz="3000" dirty="0" err="1"/>
              <a:t>verfügbar</a:t>
            </a:r>
            <a:endParaRPr sz="3000" dirty="0"/>
          </a:p>
          <a:p>
            <a:pPr indent="0">
              <a:spcBef>
                <a:spcPts val="0"/>
              </a:spcBef>
              <a:buNone/>
            </a:pPr>
            <a:endParaRPr sz="1800" dirty="0"/>
          </a:p>
          <a:p>
            <a:pPr marL="171450" indent="-158750">
              <a:buSzPct val="75000"/>
              <a:buFont typeface="Calibri"/>
              <a:buChar char="❑"/>
            </a:pPr>
            <a:r>
              <a:rPr lang="en-US" sz="3000" dirty="0"/>
              <a:t>  </a:t>
            </a:r>
            <a:r>
              <a:rPr lang="en-US" sz="3000" dirty="0" err="1"/>
              <a:t>gültig</a:t>
            </a:r>
            <a:r>
              <a:rPr lang="en-US" sz="3000" dirty="0"/>
              <a:t> von Oktober bis März </a:t>
            </a:r>
            <a:endParaRPr sz="3000" dirty="0"/>
          </a:p>
          <a:p>
            <a:pPr marL="171450" indent="-158750">
              <a:buSzPct val="75000"/>
              <a:buFont typeface="Calibri"/>
              <a:buChar char="❑"/>
            </a:pPr>
            <a:r>
              <a:rPr lang="en-US" sz="3000" dirty="0"/>
              <a:t>  muss </a:t>
            </a:r>
            <a:r>
              <a:rPr lang="en-US" sz="3000" dirty="0" err="1"/>
              <a:t>jedes</a:t>
            </a:r>
            <a:r>
              <a:rPr lang="en-US" sz="3000" dirty="0"/>
              <a:t> Semester neu </a:t>
            </a:r>
            <a:r>
              <a:rPr lang="en-US" sz="3000" dirty="0" err="1"/>
              <a:t>bestellt</a:t>
            </a:r>
            <a:r>
              <a:rPr lang="en-US" sz="3000" dirty="0"/>
              <a:t> </a:t>
            </a:r>
            <a:r>
              <a:rPr lang="en-US" sz="3000" dirty="0" err="1"/>
              <a:t>werden</a:t>
            </a:r>
            <a:r>
              <a:rPr lang="en-US" sz="3000" dirty="0"/>
              <a:t>!</a:t>
            </a:r>
            <a:endParaRPr sz="3000" dirty="0"/>
          </a:p>
          <a:p>
            <a:pPr indent="0">
              <a:buNone/>
            </a:pPr>
            <a:endParaRPr sz="1800" dirty="0"/>
          </a:p>
          <a:p>
            <a:pPr marL="171450" indent="-158750">
              <a:buSzPct val="75000"/>
              <a:buFont typeface="Calibri"/>
              <a:buChar char="❑"/>
            </a:pPr>
            <a:r>
              <a:rPr lang="en-US" sz="3000" dirty="0"/>
              <a:t>  auf MVV Website / App </a:t>
            </a:r>
            <a:r>
              <a:rPr lang="en-US" sz="3000" dirty="0" err="1"/>
              <a:t>mit</a:t>
            </a:r>
            <a:r>
              <a:rPr lang="en-US" sz="3000" dirty="0"/>
              <a:t>   </a:t>
            </a:r>
            <a:endParaRPr sz="3000" dirty="0"/>
          </a:p>
          <a:p>
            <a:pPr indent="0">
              <a:buNone/>
            </a:pPr>
            <a:r>
              <a:rPr lang="en-US" sz="3000" dirty="0"/>
              <a:t>Campus-</a:t>
            </a:r>
            <a:r>
              <a:rPr lang="en-US" sz="3000" dirty="0" err="1"/>
              <a:t>Kennung</a:t>
            </a:r>
            <a:r>
              <a:rPr lang="en-US" sz="3000" dirty="0"/>
              <a:t> </a:t>
            </a:r>
            <a:r>
              <a:rPr lang="en-US" sz="3000" dirty="0" err="1"/>
              <a:t>registrieren</a:t>
            </a:r>
            <a:r>
              <a:rPr lang="en-US" sz="3000" dirty="0"/>
              <a:t>  </a:t>
            </a:r>
            <a:endParaRPr lang="de-DE" sz="3000" dirty="0"/>
          </a:p>
          <a:p>
            <a:pPr marL="171450" indent="-158750">
              <a:buSzPct val="75000"/>
              <a:buFont typeface="Calibri"/>
              <a:buChar char="❑"/>
            </a:pPr>
            <a:r>
              <a:rPr lang="en-US" sz="3000" dirty="0"/>
              <a:t>  </a:t>
            </a:r>
            <a:r>
              <a:rPr lang="en-US" sz="3000" dirty="0" err="1"/>
              <a:t>Bestellvorgang</a:t>
            </a:r>
            <a:r>
              <a:rPr lang="en-US" sz="3000" dirty="0"/>
              <a:t> </a:t>
            </a:r>
            <a:r>
              <a:rPr lang="en-US" sz="3000" dirty="0" err="1"/>
              <a:t>durchgehen</a:t>
            </a:r>
            <a:endParaRPr lang="en-US" sz="3000" dirty="0"/>
          </a:p>
          <a:p>
            <a:pPr marL="12700" indent="0">
              <a:buSzPts val="3000"/>
              <a:buNone/>
            </a:pPr>
            <a:r>
              <a:rPr lang="en-US" sz="2800" dirty="0">
                <a:sym typeface="Wingdings" panose="05000000000000000000" pitchFamily="2" charset="2"/>
              </a:rPr>
              <a:t></a:t>
            </a:r>
            <a:r>
              <a:rPr lang="en-US" sz="3000" dirty="0">
                <a:sym typeface="Wingdings" panose="05000000000000000000" pitchFamily="2" charset="2"/>
              </a:rPr>
              <a:t> </a:t>
            </a:r>
            <a:r>
              <a:rPr lang="en-US" sz="3000" dirty="0" err="1">
                <a:sym typeface="Wingdings" panose="05000000000000000000" pitchFamily="2" charset="2"/>
              </a:rPr>
              <a:t>D</a:t>
            </a:r>
            <a:r>
              <a:rPr lang="en-US" sz="3000" dirty="0" err="1"/>
              <a:t>eutschlandweit</a:t>
            </a:r>
            <a:r>
              <a:rPr lang="en-US" sz="3000" dirty="0"/>
              <a:t> </a:t>
            </a:r>
            <a:r>
              <a:rPr lang="en-US" sz="3000" dirty="0" err="1"/>
              <a:t>rumdüsen</a:t>
            </a:r>
            <a:r>
              <a:rPr lang="en-US" sz="3000" dirty="0"/>
              <a:t> ☺ </a:t>
            </a:r>
            <a:endParaRPr sz="1900" dirty="0"/>
          </a:p>
          <a:p>
            <a:pPr marL="171450" indent="-38100">
              <a:buSzPts val="2100"/>
              <a:buNone/>
            </a:pPr>
            <a:endParaRPr sz="1900" dirty="0"/>
          </a:p>
        </p:txBody>
      </p:sp>
      <p:pic>
        <p:nvPicPr>
          <p:cNvPr id="315" name="Google Shape;31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6491" y="4390262"/>
            <a:ext cx="2408601" cy="229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795677C8-2FB2-558A-F756-16E26EA00A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97167B31-6A95-F1BA-8028-12492E63E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7" name="Google Shape;257;p24"/>
          <p:cNvSpPr txBox="1">
            <a:spLocks noGrp="1"/>
          </p:cNvSpPr>
          <p:nvPr>
            <p:ph type="title"/>
          </p:nvPr>
        </p:nvSpPr>
        <p:spPr>
          <a:xfrm>
            <a:off x="2152650" y="365127"/>
            <a:ext cx="7886700" cy="737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000"/>
            </a:pPr>
            <a:r>
              <a:rPr lang="en-US" sz="60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Zusatzangebote</a:t>
            </a:r>
            <a:endParaRPr sz="6000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24" descr="Ein Bild, das Text, Screenshot enthält.&#10;&#10;Automatisch generierte Beschreibung"/>
          <p:cNvPicPr preferRelativeResize="0">
            <a:picLocks noGrp="1" noChangeAspect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2883110" y="1248709"/>
            <a:ext cx="6425780" cy="51341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9" name="Google Shape;259;p24"/>
          <p:cNvCxnSpPr/>
          <p:nvPr/>
        </p:nvCxnSpPr>
        <p:spPr>
          <a:xfrm>
            <a:off x="2635250" y="5574030"/>
            <a:ext cx="64770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0" name="Google Shape;260;p24"/>
          <p:cNvCxnSpPr/>
          <p:nvPr/>
        </p:nvCxnSpPr>
        <p:spPr>
          <a:xfrm>
            <a:off x="2635250" y="2015490"/>
            <a:ext cx="64770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61" name="Google Shape;261;p24"/>
          <p:cNvCxnSpPr/>
          <p:nvPr/>
        </p:nvCxnSpPr>
        <p:spPr>
          <a:xfrm>
            <a:off x="2635250" y="4385310"/>
            <a:ext cx="64770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CF9DFB17-52AF-3400-C605-0C6AFF2B8F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>
          <a:extLst>
            <a:ext uri="{FF2B5EF4-FFF2-40B4-BE49-F238E27FC236}">
              <a16:creationId xmlns:a16="http://schemas.microsoft.com/office/drawing/2014/main" id="{CC543384-9F38-C9D5-0CBC-35C452A87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E16CBA60-DC3A-53F9-FF56-0AD94513C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7" name="Google Shape;297;p29">
            <a:extLst>
              <a:ext uri="{FF2B5EF4-FFF2-40B4-BE49-F238E27FC236}">
                <a16:creationId xmlns:a16="http://schemas.microsoft.com/office/drawing/2014/main" id="{A30A2390-D6FD-A685-C07D-59C3DC8EEB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14548" y="203787"/>
            <a:ext cx="647727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 b="1">
                <a:latin typeface="Arial"/>
                <a:ea typeface="Arial"/>
                <a:cs typeface="Arial"/>
                <a:sym typeface="Arial"/>
              </a:rPr>
              <a:t>ZHS</a:t>
            </a:r>
            <a:endParaRPr b="1"/>
          </a:p>
        </p:txBody>
      </p:sp>
      <p:sp>
        <p:nvSpPr>
          <p:cNvPr id="298" name="Google Shape;298;p29">
            <a:extLst>
              <a:ext uri="{FF2B5EF4-FFF2-40B4-BE49-F238E27FC236}">
                <a16:creationId xmlns:a16="http://schemas.microsoft.com/office/drawing/2014/main" id="{C6924281-D64C-9438-0499-C290E9941C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03600" y="1086875"/>
            <a:ext cx="8584800" cy="56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0">
              <a:spcBef>
                <a:spcPts val="0"/>
              </a:spcBef>
              <a:buNone/>
            </a:pP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431800">
              <a:spcBef>
                <a:spcPts val="0"/>
              </a:spcBef>
              <a:buSzPct val="75000"/>
              <a:buFont typeface="Arial"/>
              <a:buChar char="❏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extrem umfangreiches Kursangebot</a:t>
            </a:r>
          </a:p>
          <a:p>
            <a:pPr indent="-431800">
              <a:spcBef>
                <a:spcPts val="0"/>
              </a:spcBef>
              <a:buSzPct val="75000"/>
              <a:buFont typeface="Arial"/>
              <a:buChar char="❏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viele Kurse im Olympiapark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0">
              <a:spcBef>
                <a:spcPts val="0"/>
              </a:spcBef>
              <a:buNone/>
            </a:pP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171450" indent="-171450">
              <a:buSzPct val="75000"/>
              <a:buFont typeface="Noto Sans Symbols"/>
              <a:buChar char="❑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 Frühzeitig anmelden! 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lang="en-US" sz="2900">
                <a:latin typeface="Arial"/>
                <a:ea typeface="Arial"/>
                <a:cs typeface="Arial"/>
                <a:sym typeface="Arial"/>
              </a:rPr>
              <a:t>Anmeldezeit beachten!!</a:t>
            </a:r>
            <a:br>
              <a:rPr lang="en-US" sz="2900">
                <a:latin typeface="Arial"/>
                <a:ea typeface="Arial"/>
                <a:cs typeface="Arial"/>
                <a:sym typeface="Arial"/>
              </a:rPr>
            </a:br>
            <a:r>
              <a:rPr lang="en-US" sz="2900">
                <a:latin typeface="Arial"/>
                <a:ea typeface="Arial"/>
                <a:cs typeface="Arial"/>
                <a:sym typeface="Arial"/>
              </a:rPr>
              <a:t>    (first come, first serve)</a:t>
            </a:r>
            <a:br>
              <a:rPr lang="en-US" sz="2900">
                <a:latin typeface="Arial"/>
                <a:ea typeface="Arial"/>
                <a:cs typeface="Arial"/>
                <a:sym typeface="Arial"/>
              </a:rPr>
            </a:br>
            <a:br>
              <a:rPr lang="en-US" sz="1800"/>
            </a:br>
            <a:br>
              <a:rPr lang="en-US" sz="1800"/>
            </a:b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171450" indent="-171450">
              <a:buSzPct val="75000"/>
              <a:buFont typeface="Noto Sans Symbols"/>
              <a:buChar char="❑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 ab 12,00 € (Basicticket) pro Semester </a:t>
            </a:r>
            <a:endParaRPr/>
          </a:p>
          <a:p>
            <a:pPr marL="171450" indent="-171450">
              <a:buSzPct val="75000"/>
              <a:buFont typeface="Noto Sans Symbols"/>
              <a:buChar char="❑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 alle Infos auf </a:t>
            </a:r>
            <a:r>
              <a:rPr lang="en-US" sz="3200">
                <a:latin typeface="Arial"/>
                <a:ea typeface="Arial"/>
                <a:cs typeface="Arial"/>
                <a:sym typeface="Arial"/>
                <a:hlinkClick r:id="rId4"/>
              </a:rPr>
              <a:t>https://www.zhs-muenchen.de</a:t>
            </a:r>
            <a:r>
              <a:rPr lang="en-US" sz="32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171450" indent="-38100">
              <a:buSzPts val="2100"/>
              <a:buNone/>
            </a:pPr>
            <a:endParaRPr/>
          </a:p>
        </p:txBody>
      </p:sp>
      <p:pic>
        <p:nvPicPr>
          <p:cNvPr id="299" name="Google Shape;299;p29">
            <a:extLst>
              <a:ext uri="{FF2B5EF4-FFF2-40B4-BE49-F238E27FC236}">
                <a16:creationId xmlns:a16="http://schemas.microsoft.com/office/drawing/2014/main" id="{92BAE061-7C5F-059D-D9BA-220D478973E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00310" y="2558063"/>
            <a:ext cx="5141309" cy="252268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38CD478B-8470-24FB-78D2-2DFB876AB150}"/>
              </a:ext>
            </a:extLst>
          </p:cNvPr>
          <p:cNvSpPr/>
          <p:nvPr/>
        </p:nvSpPr>
        <p:spPr>
          <a:xfrm>
            <a:off x="8578850" y="242755"/>
            <a:ext cx="3429000" cy="1247764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AA68DF9-CFEB-0A6E-B797-D1FF3B197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8800" y="242755"/>
            <a:ext cx="3326218" cy="124776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008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01A2570-2743-6320-F01A-EF5A9ADA7D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407"/>
          <a:stretch>
            <a:fillRect/>
          </a:stretch>
        </p:blipFill>
        <p:spPr>
          <a:xfrm>
            <a:off x="86914" y="298450"/>
            <a:ext cx="5886450" cy="404367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B1360CB-A2FE-A4E2-1CA8-F230890CA0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555"/>
          <a:stretch>
            <a:fillRect/>
          </a:stretch>
        </p:blipFill>
        <p:spPr>
          <a:xfrm>
            <a:off x="5973364" y="0"/>
            <a:ext cx="6131724" cy="320664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E9EDA0F-3262-3768-99CF-A5C99F5D76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364" y="3316670"/>
            <a:ext cx="6205937" cy="3541329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42C6676-A5D8-4A1D-3E06-0B7E27BF720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941"/>
          <a:stretch>
            <a:fillRect/>
          </a:stretch>
        </p:blipFill>
        <p:spPr>
          <a:xfrm>
            <a:off x="43457" y="5115955"/>
            <a:ext cx="5973363" cy="17420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>
          <a:extLst>
            <a:ext uri="{FF2B5EF4-FFF2-40B4-BE49-F238E27FC236}">
              <a16:creationId xmlns:a16="http://schemas.microsoft.com/office/drawing/2014/main" id="{F422742C-5D34-EE8B-CC8B-FAD31AB23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0F2026D9-56B5-8E70-3862-EB39374D9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30" name="Google Shape;330;g3875a508a9a_0_8">
            <a:extLst>
              <a:ext uri="{FF2B5EF4-FFF2-40B4-BE49-F238E27FC236}">
                <a16:creationId xmlns:a16="http://schemas.microsoft.com/office/drawing/2014/main" id="{7DF7179D-9F94-AD09-181D-58311DB4C2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07266" y="5671594"/>
            <a:ext cx="9074327" cy="791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8573" indent="0" algn="ctr">
              <a:lnSpc>
                <a:spcPct val="85000"/>
              </a:lnSpc>
              <a:spcBef>
                <a:spcPts val="0"/>
              </a:spcBef>
              <a:buSzPct val="100000"/>
              <a:buNone/>
            </a:pPr>
            <a:r>
              <a:rPr lang="da-DK" sz="4000" b="1">
                <a:latin typeface="Arial"/>
                <a:cs typeface="Arial"/>
                <a:sym typeface="Arial"/>
                <a:hlinkClick r:id="rId4"/>
              </a:rPr>
              <a:t>https://linktr.ee/referat_fuer_lehramt</a:t>
            </a:r>
            <a:endParaRPr lang="en-US" sz="4000" b="1">
              <a:solidFill>
                <a:schemeClr val="hlink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E74832A-5815-7B95-B9DF-BD02EBC078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sp>
        <p:nvSpPr>
          <p:cNvPr id="11" name="Google Shape;321;p32">
            <a:extLst>
              <a:ext uri="{FF2B5EF4-FFF2-40B4-BE49-F238E27FC236}">
                <a16:creationId xmlns:a16="http://schemas.microsoft.com/office/drawing/2014/main" id="{016B2D6B-EC95-ED81-DF8C-21976533C9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91544" y="595040"/>
            <a:ext cx="8229600" cy="10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buSzPts val="6600"/>
            </a:pPr>
            <a:r>
              <a:rPr lang="en-US" sz="66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Linksammlung</a:t>
            </a:r>
            <a:endParaRPr>
              <a:latin typeface="Amasis MT Pro Black" panose="02040A04050005020304" pitchFamily="18" charset="0"/>
            </a:endParaRPr>
          </a:p>
        </p:txBody>
      </p:sp>
      <p:pic>
        <p:nvPicPr>
          <p:cNvPr id="12" name="Picture 4" descr="r/zelda - Here is a wallpaper of Link originally drawn by /u/LegendOfRyan. Taking requests/feedback.">
            <a:extLst>
              <a:ext uri="{FF2B5EF4-FFF2-40B4-BE49-F238E27FC236}">
                <a16:creationId xmlns:a16="http://schemas.microsoft.com/office/drawing/2014/main" id="{0553CFEA-5D00-81F3-1FC9-53996679F2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281" y1="84722" x2="49375" y2="85833"/>
                        <a14:foregroundMark x1="50313" y1="82778" x2="50000" y2="79444"/>
                        <a14:foregroundMark x1="50313" y1="80833" x2="50313" y2="79444"/>
                        <a14:foregroundMark x1="51719" y1="80833" x2="51563" y2="79444"/>
                        <a14:foregroundMark x1="54063" y1="81944" x2="53906" y2="83611"/>
                        <a14:foregroundMark x1="51719" y1="79444" x2="51875" y2="81667"/>
                        <a14:foregroundMark x1="52188" y1="78889" x2="51875" y2="83889"/>
                        <a14:foregroundMark x1="51719" y1="80000" x2="51719" y2="83611"/>
                        <a14:foregroundMark x1="51719" y1="78056" x2="51094" y2="87778"/>
                        <a14:foregroundMark x1="51094" y1="87778" x2="51094" y2="8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428" t="8520" r="32857" b="4965"/>
          <a:stretch>
            <a:fillRect/>
          </a:stretch>
        </p:blipFill>
        <p:spPr bwMode="auto">
          <a:xfrm>
            <a:off x="2181357" y="489098"/>
            <a:ext cx="665206" cy="10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E2F7F96A-1FDF-6E21-9640-6D9A63754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9064" y="1509823"/>
            <a:ext cx="4293871" cy="42938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775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993F0D03-CCAD-6E6F-02B4-4C4D0C415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0" name="Google Shape;350;p36"/>
          <p:cNvSpPr txBox="1">
            <a:spLocks noGrp="1"/>
          </p:cNvSpPr>
          <p:nvPr>
            <p:ph type="body" idx="1"/>
          </p:nvPr>
        </p:nvSpPr>
        <p:spPr>
          <a:xfrm>
            <a:off x="2152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ctr">
              <a:spcBef>
                <a:spcPts val="0"/>
              </a:spcBef>
              <a:buSzPts val="2800"/>
              <a:buNone/>
            </a:pPr>
            <a:r>
              <a:rPr lang="en-US" sz="2800" b="1" u="sng" dirty="0">
                <a:solidFill>
                  <a:schemeClr val="hlink"/>
                </a:solidFill>
                <a:hlinkClick r:id="rId4"/>
              </a:rPr>
              <a:t>https://ophase-online.de/</a:t>
            </a:r>
            <a:endParaRPr sz="2800" b="1" dirty="0"/>
          </a:p>
          <a:p>
            <a:pPr marL="0" indent="0">
              <a:buSzPts val="2800"/>
              <a:buNone/>
            </a:pPr>
            <a:endParaRPr sz="2800" dirty="0"/>
          </a:p>
        </p:txBody>
      </p:sp>
      <p:sp>
        <p:nvSpPr>
          <p:cNvPr id="351" name="Google Shape;351;p36"/>
          <p:cNvSpPr txBox="1">
            <a:spLocks noGrp="1"/>
          </p:cNvSpPr>
          <p:nvPr>
            <p:ph type="title"/>
          </p:nvPr>
        </p:nvSpPr>
        <p:spPr>
          <a:xfrm>
            <a:off x="2152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 b="1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O-Phase Webseite</a:t>
            </a:r>
            <a:endParaRPr b="1">
              <a:latin typeface="Amasis MT Pro Black" panose="02040A04050005020304" pitchFamily="18" charset="0"/>
            </a:endParaRPr>
          </a:p>
        </p:txBody>
      </p:sp>
      <p:pic>
        <p:nvPicPr>
          <p:cNvPr id="352" name="Google Shape;352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52875" y="2349362"/>
            <a:ext cx="4286250" cy="428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7937E8F-DFBC-C587-9051-BA5273C0D7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4EF6D74-B9E2-87BD-8005-89A2B5CE84E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5" r="1275" b="1158"/>
          <a:stretch>
            <a:fillRect/>
          </a:stretch>
        </p:blipFill>
        <p:spPr>
          <a:xfrm>
            <a:off x="3924228" y="2349362"/>
            <a:ext cx="4314897" cy="428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A203913-1BE2-EB02-0758-24FDC7CC5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" y="0"/>
            <a:ext cx="12191999" cy="6858000"/>
          </a:xfrm>
          <a:prstGeom prst="rect">
            <a:avLst/>
          </a:prstGeom>
        </p:spPr>
      </p:pic>
      <p:sp>
        <p:nvSpPr>
          <p:cNvPr id="336" name="Google Shape;336;p33"/>
          <p:cNvSpPr txBox="1">
            <a:spLocks noGrp="1"/>
          </p:cNvSpPr>
          <p:nvPr>
            <p:ph type="title"/>
          </p:nvPr>
        </p:nvSpPr>
        <p:spPr>
          <a:xfrm>
            <a:off x="1694725" y="451935"/>
            <a:ext cx="880254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54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Whatsapp Community</a:t>
            </a:r>
            <a:endParaRPr sz="5400">
              <a:latin typeface="Amasis MT Pro Black" panose="02040A04050005020304" pitchFamily="18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96A5600-5AB0-2E0E-FD06-360DECE59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2EFC8173-8BC0-08BF-45DC-FF58F6542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6404" y="2421284"/>
            <a:ext cx="4239185" cy="41461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8237693C-8076-13C6-6F53-7C714C9A4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0B83967-4761-826A-A784-1D3B1898C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470" y="341702"/>
            <a:ext cx="3465388" cy="6330781"/>
          </a:xfrm>
          <a:prstGeom prst="rect">
            <a:avLst/>
          </a:prstGeom>
        </p:spPr>
      </p:pic>
      <p:sp>
        <p:nvSpPr>
          <p:cNvPr id="358" name="Google Shape;358;p37"/>
          <p:cNvSpPr txBox="1">
            <a:spLocks noGrp="1"/>
          </p:cNvSpPr>
          <p:nvPr>
            <p:ph type="title"/>
          </p:nvPr>
        </p:nvSpPr>
        <p:spPr>
          <a:xfrm>
            <a:off x="2311401" y="365127"/>
            <a:ext cx="489441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6600"/>
            </a:pPr>
            <a:r>
              <a:rPr lang="en-US" sz="6600" b="1">
                <a:latin typeface="Arial"/>
                <a:ea typeface="Arial"/>
                <a:cs typeface="Arial"/>
                <a:sym typeface="Arial"/>
              </a:rPr>
              <a:t>Instagram</a:t>
            </a:r>
            <a:endParaRPr b="1"/>
          </a:p>
        </p:txBody>
      </p:sp>
      <p:pic>
        <p:nvPicPr>
          <p:cNvPr id="359" name="Google Shape;359;p37"/>
          <p:cNvPicPr>
            <a:picLocks noGrp="1" noChangeAspect="1"/>
          </p:cNvPicPr>
          <p:nvPr>
            <p:ph type="body" idx="1"/>
          </p:nvPr>
        </p:nvPicPr>
        <p:blipFill rotWithShape="1">
          <a:blip r:embed="rId5">
            <a:alphaModFix/>
          </a:blip>
          <a:srcRect l="14824" t="11283" r="13909" b="6028"/>
          <a:stretch/>
        </p:blipFill>
        <p:spPr>
          <a:xfrm>
            <a:off x="2657468" y="1690690"/>
            <a:ext cx="4293702" cy="4981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>
          <a:extLst>
            <a:ext uri="{FF2B5EF4-FFF2-40B4-BE49-F238E27FC236}">
              <a16:creationId xmlns:a16="http://schemas.microsoft.com/office/drawing/2014/main" id="{95D69BFA-CC44-85DA-756D-C09D03B46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6CBFBBE-64D8-33C2-22EB-C39F1EC054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0" b="64387"/>
          <a:stretch>
            <a:fillRect/>
          </a:stretch>
        </p:blipFill>
        <p:spPr>
          <a:xfrm flipH="1">
            <a:off x="0" y="201"/>
            <a:ext cx="12192000" cy="6857795"/>
          </a:xfrm>
          <a:prstGeom prst="rect">
            <a:avLst/>
          </a:prstGeom>
        </p:spPr>
      </p:pic>
      <p:sp>
        <p:nvSpPr>
          <p:cNvPr id="392" name="Google Shape;392;g38474291a1c_0_0">
            <a:extLst>
              <a:ext uri="{FF2B5EF4-FFF2-40B4-BE49-F238E27FC236}">
                <a16:creationId xmlns:a16="http://schemas.microsoft.com/office/drawing/2014/main" id="{7AEA4420-941C-7B70-EC24-4F763DB741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4898" y="125635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sz="66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Nach der O-Phase</a:t>
            </a:r>
            <a:endParaRPr sz="6600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4BFCF77-7E9F-05B1-DB1F-664C784FC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sp>
        <p:nvSpPr>
          <p:cNvPr id="8" name="Google Shape;219;p17">
            <a:extLst>
              <a:ext uri="{FF2B5EF4-FFF2-40B4-BE49-F238E27FC236}">
                <a16:creationId xmlns:a16="http://schemas.microsoft.com/office/drawing/2014/main" id="{8BCC8882-0660-3CF0-BDBC-7A38267B70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4619" y="1681882"/>
            <a:ext cx="10690185" cy="485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419100">
              <a:spcAft>
                <a:spcPts val="600"/>
              </a:spcAft>
              <a:buSzPct val="75000"/>
              <a:buFont typeface="Calibri"/>
              <a:buChar char="❏"/>
            </a:pPr>
            <a:r>
              <a:rPr lang="de-DE" sz="3200" dirty="0"/>
              <a:t>Wir sind immer für euch da!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de-DE" sz="2400" dirty="0"/>
              <a:t>Schreibt uns auf WhatsApp an oder per E-Mail unter </a:t>
            </a:r>
            <a:br>
              <a:rPr lang="de-DE" sz="2400" dirty="0"/>
            </a:br>
            <a:r>
              <a:rPr lang="de-DE" sz="2400" dirty="0">
                <a:hlinkClick r:id="rId5"/>
              </a:rPr>
              <a:t>lehramt@stuve.uni-muenchen.de</a:t>
            </a:r>
            <a:br>
              <a:rPr lang="de-DE" sz="1000" dirty="0"/>
            </a:br>
            <a:endParaRPr lang="de-DE"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indent="-419100">
              <a:spcAft>
                <a:spcPts val="600"/>
              </a:spcAft>
              <a:buClr>
                <a:schemeClr val="dk1"/>
              </a:buClr>
              <a:buSzPct val="75000"/>
              <a:buFont typeface="Calibri"/>
              <a:buChar char="❏"/>
            </a:pPr>
            <a:r>
              <a:rPr lang="de-DE" sz="3200" dirty="0"/>
              <a:t>Weitere Veranstaltungen: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DE" sz="2000" b="1" dirty="0"/>
              <a:t>Spieleabend </a:t>
            </a:r>
            <a:r>
              <a:rPr lang="de-DE" sz="2000" dirty="0"/>
              <a:t>Mittwoch, 14.10.2026 ab 18 Uhr in der StuVe (Studierendenvertretung, Leopoldstr. 15)</a:t>
            </a:r>
            <a:br>
              <a:rPr lang="de-DE" dirty="0"/>
            </a:br>
            <a:endParaRPr lang="de-DE" sz="1600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de-DE" sz="2000" dirty="0"/>
              <a:t>viele weitere coole Veranstaltungen im Laufe des Semesters! </a:t>
            </a:r>
            <a:br>
              <a:rPr lang="de-DE" sz="2000" dirty="0"/>
            </a:br>
            <a:r>
              <a:rPr lang="de-DE" sz="2000" dirty="0"/>
              <a:t>Folgt uns auf Insta, um nichts zu verpassen!</a:t>
            </a:r>
          </a:p>
          <a:p>
            <a:pPr marL="571500" lvl="1" indent="0">
              <a:spcBef>
                <a:spcPts val="0"/>
              </a:spcBef>
              <a:buNone/>
            </a:pPr>
            <a:endParaRPr lang="de-DE" sz="1600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de-DE" sz="2000" b="1" dirty="0"/>
              <a:t>Kleine Sitzung und Spieleabend </a:t>
            </a:r>
            <a:r>
              <a:rPr lang="de-DE" sz="2000" dirty="0"/>
              <a:t>am 28.10. ab 18 Uhr in der StuVe (Leopoldstr. 15). Kommt gern vorbei!</a:t>
            </a:r>
          </a:p>
          <a:p>
            <a:pPr marL="457200" indent="-419100">
              <a:buClr>
                <a:schemeClr val="dk1"/>
              </a:buClr>
              <a:buSzPct val="75000"/>
              <a:buFont typeface="Calibri"/>
              <a:buChar char="❏"/>
            </a:pPr>
            <a:endParaRPr lang="de-DE"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378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>
          <a:extLst>
            <a:ext uri="{FF2B5EF4-FFF2-40B4-BE49-F238E27FC236}">
              <a16:creationId xmlns:a16="http://schemas.microsoft.com/office/drawing/2014/main" id="{98F2D71B-877D-527E-BB92-B987E86F9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3E7262C-BC8A-1CB8-EEC0-34D608FA29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0" b="64387"/>
          <a:stretch>
            <a:fillRect/>
          </a:stretch>
        </p:blipFill>
        <p:spPr>
          <a:xfrm flipH="1">
            <a:off x="0" y="201"/>
            <a:ext cx="12192000" cy="6857795"/>
          </a:xfrm>
          <a:prstGeom prst="rect">
            <a:avLst/>
          </a:prstGeom>
        </p:spPr>
      </p:pic>
      <p:sp>
        <p:nvSpPr>
          <p:cNvPr id="392" name="Google Shape;392;g38474291a1c_0_0">
            <a:extLst>
              <a:ext uri="{FF2B5EF4-FFF2-40B4-BE49-F238E27FC236}">
                <a16:creationId xmlns:a16="http://schemas.microsoft.com/office/drawing/2014/main" id="{AC52B33D-5B32-FB46-B0A8-4ADDB65505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4898" y="125635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 sz="6600" dirty="0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85BDCA2-88BF-42AA-CF03-7D446C5B6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sp>
        <p:nvSpPr>
          <p:cNvPr id="8" name="Google Shape;219;p17">
            <a:extLst>
              <a:ext uri="{FF2B5EF4-FFF2-40B4-BE49-F238E27FC236}">
                <a16:creationId xmlns:a16="http://schemas.microsoft.com/office/drawing/2014/main" id="{00883932-8CB6-7173-E912-670E431E0F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0" y="1681882"/>
            <a:ext cx="5148804" cy="485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" indent="0">
              <a:buClr>
                <a:schemeClr val="dk1"/>
              </a:buClr>
              <a:buSzPct val="75000"/>
              <a:buNone/>
            </a:pPr>
            <a:endParaRPr lang="de-DE"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9B32A27-3DF9-84E4-AE12-3D57AF078D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3692" y="0"/>
            <a:ext cx="5489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8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>
          <a:extLst>
            <a:ext uri="{FF2B5EF4-FFF2-40B4-BE49-F238E27FC236}">
              <a16:creationId xmlns:a16="http://schemas.microsoft.com/office/drawing/2014/main" id="{066566C6-EF3F-8024-19D1-2789BE92E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66D5CF2-08DF-D280-90B6-DE3D48BD3E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0" b="64387"/>
          <a:stretch>
            <a:fillRect/>
          </a:stretch>
        </p:blipFill>
        <p:spPr>
          <a:xfrm flipH="1">
            <a:off x="0" y="201"/>
            <a:ext cx="12192000" cy="6857795"/>
          </a:xfrm>
          <a:prstGeom prst="rect">
            <a:avLst/>
          </a:prstGeom>
        </p:spPr>
      </p:pic>
      <p:sp>
        <p:nvSpPr>
          <p:cNvPr id="392" name="Google Shape;392;g38474291a1c_0_0">
            <a:extLst>
              <a:ext uri="{FF2B5EF4-FFF2-40B4-BE49-F238E27FC236}">
                <a16:creationId xmlns:a16="http://schemas.microsoft.com/office/drawing/2014/main" id="{7BC88ADC-5EA3-93E5-F1FF-A6649903ED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4898" y="125635"/>
            <a:ext cx="78867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de-DE" sz="6600">
                <a:latin typeface="Amasis MT Pro Black" panose="02040A04050005020304" pitchFamily="18" charset="0"/>
                <a:ea typeface="Arial"/>
                <a:cs typeface="Arial"/>
                <a:sym typeface="Arial"/>
              </a:rPr>
              <a:t>Ersti-Hütte</a:t>
            </a:r>
            <a:endParaRPr sz="6600" dirty="0">
              <a:latin typeface="Amasis MT Pro Black" panose="02040A040500050203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212693E-3E69-2B2F-0D6C-E996F32E0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187" y="0"/>
            <a:ext cx="2820813" cy="2820813"/>
          </a:xfrm>
          <a:prstGeom prst="rect">
            <a:avLst/>
          </a:prstGeom>
        </p:spPr>
      </p:pic>
      <p:sp>
        <p:nvSpPr>
          <p:cNvPr id="8" name="Google Shape;219;p17">
            <a:extLst>
              <a:ext uri="{FF2B5EF4-FFF2-40B4-BE49-F238E27FC236}">
                <a16:creationId xmlns:a16="http://schemas.microsoft.com/office/drawing/2014/main" id="{846798EC-D069-19E4-9BF5-E277DBE94D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6000" y="1681882"/>
            <a:ext cx="5148804" cy="485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" indent="0">
              <a:buClr>
                <a:schemeClr val="dk1"/>
              </a:buClr>
              <a:buSzPct val="75000"/>
              <a:buNone/>
            </a:pPr>
            <a:r>
              <a:rPr lang="de-DE" sz="2600" dirty="0"/>
              <a:t>🗓️06.-08. November </a:t>
            </a:r>
          </a:p>
          <a:p>
            <a:pPr marL="38100" indent="0">
              <a:buClr>
                <a:schemeClr val="dk1"/>
              </a:buClr>
              <a:buSzPct val="75000"/>
              <a:buNone/>
            </a:pPr>
            <a:r>
              <a:rPr lang="de-DE" sz="2600" dirty="0"/>
              <a:t>📍Berghaus Rieder (selbstorganisierte Anreise per Auto oder ÖPNV)</a:t>
            </a:r>
          </a:p>
          <a:p>
            <a:pPr marL="38100" indent="0">
              <a:buClr>
                <a:schemeClr val="dk1"/>
              </a:buClr>
              <a:buSzPct val="75000"/>
              <a:buNone/>
            </a:pPr>
            <a:r>
              <a:rPr lang="de-DE" sz="2600" dirty="0"/>
              <a:t>🎓alle Lehramts-Erstis</a:t>
            </a:r>
          </a:p>
          <a:p>
            <a:pPr marL="38100" indent="0">
              <a:buClr>
                <a:schemeClr val="dk1"/>
              </a:buClr>
              <a:buSzPct val="75000"/>
              <a:buNone/>
            </a:pPr>
            <a:r>
              <a:rPr lang="de-DE" sz="2600" dirty="0"/>
              <a:t>🍴für Essen ist gesorgt</a:t>
            </a:r>
          </a:p>
          <a:p>
            <a:pPr marL="38100" indent="0">
              <a:buClr>
                <a:schemeClr val="dk1"/>
              </a:buClr>
              <a:buSzPct val="75000"/>
              <a:buNone/>
            </a:pPr>
            <a:r>
              <a:rPr lang="de-DE" sz="2600" dirty="0"/>
              <a:t>🫗 Getränke können vor Ort zum Studi-Preis erworben werden</a:t>
            </a:r>
          </a:p>
          <a:p>
            <a:pPr marL="38100" indent="0">
              <a:buClr>
                <a:schemeClr val="dk1"/>
              </a:buClr>
              <a:buSzPct val="75000"/>
              <a:buNone/>
            </a:pPr>
            <a:r>
              <a:rPr lang="de-DE" sz="2600" dirty="0"/>
              <a:t>💵 90€ (wird vermutlich </a:t>
            </a:r>
            <a:r>
              <a:rPr lang="de-DE" sz="2600"/>
              <a:t>günstiger)</a:t>
            </a:r>
            <a:endParaRPr lang="de-DE" sz="3600"/>
          </a:p>
          <a:p>
            <a:pPr marL="38100" indent="0">
              <a:buClr>
                <a:schemeClr val="dk1"/>
              </a:buClr>
              <a:buSzPct val="75000"/>
              <a:buNone/>
            </a:pPr>
            <a:br>
              <a:rPr lang="de-DE" sz="1100"/>
            </a:br>
            <a:r>
              <a:rPr lang="de-DE" sz="2000"/>
              <a:t>Link zur Anmeldung in der WhatsApp-Gruppe, </a:t>
            </a:r>
            <a:br>
              <a:rPr lang="de-DE" sz="2000"/>
            </a:br>
            <a:r>
              <a:rPr lang="de-DE" sz="2000"/>
              <a:t>ab Donnerstag auch auf Insta</a:t>
            </a:r>
            <a:endParaRPr lang="de-DE" sz="28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52A9E38-0221-E606-B626-864603167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813" y="1576769"/>
            <a:ext cx="3882374" cy="485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21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lu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1221</Words>
  <Application>Microsoft Office PowerPoint</Application>
  <PresentationFormat>Breitbild</PresentationFormat>
  <Paragraphs>231</Paragraphs>
  <Slides>35</Slides>
  <Notes>34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41" baseType="lpstr">
      <vt:lpstr>Amasis MT Pro Black</vt:lpstr>
      <vt:lpstr>Arial</vt:lpstr>
      <vt:lpstr>Calibri</vt:lpstr>
      <vt:lpstr>Noto Sans Symbols</vt:lpstr>
      <vt:lpstr>Wingdings</vt:lpstr>
      <vt:lpstr>Office Theme</vt:lpstr>
      <vt:lpstr>Infos von Studis  für Studis</vt:lpstr>
      <vt:lpstr>PowerPoint-Präsentation</vt:lpstr>
      <vt:lpstr>Inhalte</vt:lpstr>
      <vt:lpstr>Welche Veranstaltungen muss ich belegen?</vt:lpstr>
      <vt:lpstr>Module </vt:lpstr>
      <vt:lpstr>Module </vt:lpstr>
      <vt:lpstr>Module </vt:lpstr>
      <vt:lpstr>____________ European Credit Transfer System</vt:lpstr>
      <vt:lpstr>____________  </vt:lpstr>
      <vt:lpstr>Prüfungen</vt:lpstr>
      <vt:lpstr>Vorlesungsinfos</vt:lpstr>
      <vt:lpstr>LSF</vt:lpstr>
      <vt:lpstr>Stundenplan</vt:lpstr>
      <vt:lpstr>Semesterbeitrag</vt:lpstr>
      <vt:lpstr>____________  </vt:lpstr>
      <vt:lpstr>____________ Online-Büchersuche</vt:lpstr>
      <vt:lpstr>________  </vt:lpstr>
      <vt:lpstr>c.t.  und  s.t.</vt:lpstr>
      <vt:lpstr>LMU online</vt:lpstr>
      <vt:lpstr>LMU Raumfinder</vt:lpstr>
      <vt:lpstr>LMU Raumfinder</vt:lpstr>
      <vt:lpstr>Mensaaaa</vt:lpstr>
      <vt:lpstr>Studentisches Wohnen</vt:lpstr>
      <vt:lpstr>Beratung Studierendenwerk</vt:lpstr>
      <vt:lpstr>____________ Münchner Verkehrsverbund</vt:lpstr>
      <vt:lpstr>Zusatzangebote</vt:lpstr>
      <vt:lpstr>ZHS</vt:lpstr>
      <vt:lpstr>PowerPoint-Präsentation</vt:lpstr>
      <vt:lpstr>Linksammlung</vt:lpstr>
      <vt:lpstr>O-Phase Webseite</vt:lpstr>
      <vt:lpstr>Whatsapp Community</vt:lpstr>
      <vt:lpstr>Instagram</vt:lpstr>
      <vt:lpstr>Nach der O-Phase</vt:lpstr>
      <vt:lpstr>PowerPoint-Präsentation</vt:lpstr>
      <vt:lpstr>Ersti-Hütte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Microsoft Office User</dc:creator>
  <cp:lastModifiedBy>Julian Rautner</cp:lastModifiedBy>
  <cp:revision>21</cp:revision>
  <dcterms:created xsi:type="dcterms:W3CDTF">2016-10-17T17:48:43Z</dcterms:created>
  <dcterms:modified xsi:type="dcterms:W3CDTF">2026-09-30T01:36:49Z</dcterms:modified>
</cp:coreProperties>
</file>